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8"/>
  </p:notesMasterIdLst>
  <p:sldIdLst>
    <p:sldId id="256" r:id="rId2"/>
    <p:sldId id="257" r:id="rId3"/>
    <p:sldId id="259" r:id="rId4"/>
    <p:sldId id="261" r:id="rId5"/>
    <p:sldId id="262" r:id="rId6"/>
    <p:sldId id="263" r:id="rId7"/>
    <p:sldId id="275" r:id="rId8"/>
    <p:sldId id="264" r:id="rId9"/>
    <p:sldId id="265" r:id="rId10"/>
    <p:sldId id="268" r:id="rId11"/>
    <p:sldId id="267" r:id="rId12"/>
    <p:sldId id="269" r:id="rId13"/>
    <p:sldId id="271" r:id="rId14"/>
    <p:sldId id="272" r:id="rId15"/>
    <p:sldId id="273" r:id="rId16"/>
    <p:sldId id="274" r:id="rId17"/>
  </p:sldIdLst>
  <p:sldSz cx="13004800" cy="97536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4660"/>
  </p:normalViewPr>
  <p:slideViewPr>
    <p:cSldViewPr snapToGrid="0">
      <p:cViewPr>
        <p:scale>
          <a:sx n="75" d="100"/>
          <a:sy n="75" d="100"/>
        </p:scale>
        <p:origin x="-1854" y="-174"/>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5E19E-9724-49C5-A879-8B696551247C}" type="datetimeFigureOut">
              <a:rPr lang="ru-RU" smtClean="0"/>
              <a:t>30.09.2021</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AE564C-9344-455A-889D-CC0EEBB82F0A}" type="slidenum">
              <a:rPr lang="ru-RU" smtClean="0"/>
              <a:t>‹#›</a:t>
            </a:fld>
            <a:endParaRPr lang="ru-RU"/>
          </a:p>
        </p:txBody>
      </p:sp>
    </p:spTree>
    <p:extLst>
      <p:ext uri="{BB962C8B-B14F-4D97-AF65-F5344CB8AC3E}">
        <p14:creationId xmlns:p14="http://schemas.microsoft.com/office/powerpoint/2010/main" val="316598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54AE564C-9344-455A-889D-CC0EEBB82F0A}" type="slidenum">
              <a:rPr lang="ru-RU" smtClean="0"/>
              <a:t>5</a:t>
            </a:fld>
            <a:endParaRPr lang="ru-RU"/>
          </a:p>
        </p:txBody>
      </p:sp>
    </p:spTree>
    <p:extLst>
      <p:ext uri="{BB962C8B-B14F-4D97-AF65-F5344CB8AC3E}">
        <p14:creationId xmlns:p14="http://schemas.microsoft.com/office/powerpoint/2010/main" val="61090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000"/>
            </a:lvl1pPr>
          </a:lstStyle>
          <a:p>
            <a:r>
              <a:rPr lang="ru-RU" smtClean="0"/>
              <a:t>Образец заголовка</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GB"/>
          </a:p>
        </p:txBody>
      </p:sp>
      <p:sp>
        <p:nvSpPr>
          <p:cNvPr id="4" name="Date Placeholder 3"/>
          <p:cNvSpPr>
            <a:spLocks noGrp="1"/>
          </p:cNvSpPr>
          <p:nvPr>
            <p:ph type="dt" sz="half" idx="10"/>
          </p:nvPr>
        </p:nvSpPr>
        <p:spPr/>
        <p:txBody>
          <a:bodyPr/>
          <a:lstStyle>
            <a:lvl1pPr>
              <a:defRPr/>
            </a:lvl1pPr>
          </a:lstStyle>
          <a:p>
            <a:pPr>
              <a:defRPr/>
            </a:pPr>
            <a:fld id="{C137F49F-0550-4E88-8535-ABCE4DE6AAF5}" type="datetime1">
              <a:rPr lang="en-GB" smtClean="0"/>
              <a:t>30/09/2021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371550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GB"/>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4" name="Date Placeholder 3"/>
          <p:cNvSpPr>
            <a:spLocks noGrp="1"/>
          </p:cNvSpPr>
          <p:nvPr>
            <p:ph type="dt" sz="half" idx="10"/>
          </p:nvPr>
        </p:nvSpPr>
        <p:spPr/>
        <p:txBody>
          <a:bodyPr/>
          <a:lstStyle>
            <a:lvl1pPr>
              <a:defRPr/>
            </a:lvl1pPr>
          </a:lstStyle>
          <a:p>
            <a:pPr>
              <a:defRPr/>
            </a:pPr>
            <a:fld id="{286B83C5-CBCD-4D1E-8CC5-371045DC2448}" type="datetime1">
              <a:rPr lang="en-GB" smtClean="0"/>
              <a:t>30/09/2021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333652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ru-RU" smtClean="0"/>
              <a:t>Образец заголовка</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4" name="Date Placeholder 3"/>
          <p:cNvSpPr>
            <a:spLocks noGrp="1"/>
          </p:cNvSpPr>
          <p:nvPr>
            <p:ph type="dt" sz="half" idx="10"/>
          </p:nvPr>
        </p:nvSpPr>
        <p:spPr/>
        <p:txBody>
          <a:bodyPr/>
          <a:lstStyle>
            <a:lvl1pPr>
              <a:defRPr/>
            </a:lvl1pPr>
          </a:lstStyle>
          <a:p>
            <a:pPr>
              <a:defRPr/>
            </a:pPr>
            <a:fld id="{E4537E15-B06D-43B2-B898-415B2AB9BE1A}" type="datetime1">
              <a:rPr lang="en-GB" smtClean="0"/>
              <a:t>30/09/2021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414263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GB"/>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4" name="Date Placeholder 3"/>
          <p:cNvSpPr>
            <a:spLocks noGrp="1"/>
          </p:cNvSpPr>
          <p:nvPr>
            <p:ph type="dt" sz="half" idx="10"/>
          </p:nvPr>
        </p:nvSpPr>
        <p:spPr/>
        <p:txBody>
          <a:bodyPr/>
          <a:lstStyle>
            <a:lvl1pPr>
              <a:defRPr/>
            </a:lvl1pPr>
          </a:lstStyle>
          <a:p>
            <a:pPr>
              <a:defRPr/>
            </a:pPr>
            <a:fld id="{CA5DD873-2BD5-4AA9-AC8F-10C121EF9BEA}" type="datetime1">
              <a:rPr lang="en-GB" smtClean="0"/>
              <a:t>30/09/2021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294866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6000"/>
            </a:lvl1pPr>
          </a:lstStyle>
          <a:p>
            <a:r>
              <a:rPr lang="ru-RU" smtClean="0"/>
              <a:t>Образец заголовка</a:t>
            </a:r>
            <a:endParaRPr lang="en-GB"/>
          </a:p>
        </p:txBody>
      </p:sp>
      <p:sp>
        <p:nvSpPr>
          <p:cNvPr id="3" name="Text Placeholder 2"/>
          <p:cNvSpPr>
            <a:spLocks noGrp="1"/>
          </p:cNvSpPr>
          <p:nvPr>
            <p:ph type="body" idx="1"/>
          </p:nvPr>
        </p:nvSpPr>
        <p:spPr>
          <a:xfrm>
            <a:off x="887307" y="6527239"/>
            <a:ext cx="11216640" cy="213359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lvl1pPr>
              <a:defRPr/>
            </a:lvl1pPr>
          </a:lstStyle>
          <a:p>
            <a:pPr>
              <a:defRPr/>
            </a:pPr>
            <a:fld id="{C6229F00-477A-4C51-B35E-D8A7044BA4D4}" type="datetime1">
              <a:rPr lang="en-GB" smtClean="0"/>
              <a:t>30/09/2021</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3428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5" name="Date Placeholder 3"/>
          <p:cNvSpPr>
            <a:spLocks noGrp="1"/>
          </p:cNvSpPr>
          <p:nvPr>
            <p:ph type="dt" sz="half" idx="10"/>
          </p:nvPr>
        </p:nvSpPr>
        <p:spPr/>
        <p:txBody>
          <a:bodyPr/>
          <a:lstStyle>
            <a:lvl1pPr>
              <a:defRPr/>
            </a:lvl1pPr>
          </a:lstStyle>
          <a:p>
            <a:pPr>
              <a:defRPr/>
            </a:pPr>
            <a:fld id="{084B4878-BCFB-4298-AE4B-1E646063CDF5}" type="datetime1">
              <a:rPr lang="en-GB" smtClean="0"/>
              <a:t>30/09/2021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6411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ru-RU" smtClean="0"/>
              <a:t>Образец заголовка</a:t>
            </a:r>
            <a:endParaRPr lang="en-GB"/>
          </a:p>
        </p:txBody>
      </p:sp>
      <p:sp>
        <p:nvSpPr>
          <p:cNvPr id="3" name="Text Placeholder 2"/>
          <p:cNvSpPr>
            <a:spLocks noGrp="1"/>
          </p:cNvSpPr>
          <p:nvPr>
            <p:ph type="body" idx="1"/>
          </p:nvPr>
        </p:nvSpPr>
        <p:spPr>
          <a:xfrm>
            <a:off x="895776" y="2390987"/>
            <a:ext cx="5501639"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95776" y="3562773"/>
            <a:ext cx="5501639" cy="524030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583680" y="3562773"/>
            <a:ext cx="5528734" cy="524030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7" name="Date Placeholder 3"/>
          <p:cNvSpPr>
            <a:spLocks noGrp="1"/>
          </p:cNvSpPr>
          <p:nvPr>
            <p:ph type="dt" sz="half" idx="10"/>
          </p:nvPr>
        </p:nvSpPr>
        <p:spPr/>
        <p:txBody>
          <a:bodyPr/>
          <a:lstStyle>
            <a:lvl1pPr>
              <a:defRPr/>
            </a:lvl1pPr>
          </a:lstStyle>
          <a:p>
            <a:pPr>
              <a:defRPr/>
            </a:pPr>
            <a:fld id="{4870D339-5D59-4056-855E-783023DB3978}" type="datetime1">
              <a:rPr lang="en-GB" smtClean="0"/>
              <a:t>30/09/2021</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49736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GB"/>
          </a:p>
        </p:txBody>
      </p:sp>
      <p:sp>
        <p:nvSpPr>
          <p:cNvPr id="3" name="Date Placeholder 3"/>
          <p:cNvSpPr>
            <a:spLocks noGrp="1"/>
          </p:cNvSpPr>
          <p:nvPr>
            <p:ph type="dt" sz="half" idx="10"/>
          </p:nvPr>
        </p:nvSpPr>
        <p:spPr/>
        <p:txBody>
          <a:bodyPr/>
          <a:lstStyle>
            <a:lvl1pPr>
              <a:defRPr/>
            </a:lvl1pPr>
          </a:lstStyle>
          <a:p>
            <a:pPr>
              <a:defRPr/>
            </a:pPr>
            <a:fld id="{579CEF9B-031C-4BBD-91F3-88B5194B4C7C}" type="datetime1">
              <a:rPr lang="en-GB" smtClean="0"/>
              <a:t>30/09/2021</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301204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971DEF5-1161-460C-A8DC-37627367D161}" type="datetime1">
              <a:rPr lang="en-GB" smtClean="0"/>
              <a:t>30/09/2021</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687164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ru-RU" smtClean="0"/>
              <a:t>Образец заголовка</a:t>
            </a:r>
            <a:endParaRPr lang="en-GB"/>
          </a:p>
        </p:txBody>
      </p:sp>
      <p:sp>
        <p:nvSpPr>
          <p:cNvPr id="3" name="Content Placeholder 2"/>
          <p:cNvSpPr>
            <a:spLocks noGrp="1"/>
          </p:cNvSpPr>
          <p:nvPr>
            <p:ph idx="1"/>
          </p:nvPr>
        </p:nvSpPr>
        <p:spPr>
          <a:xfrm>
            <a:off x="5528734" y="1404340"/>
            <a:ext cx="6583680" cy="69313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3"/>
          <p:cNvSpPr>
            <a:spLocks noGrp="1"/>
          </p:cNvSpPr>
          <p:nvPr>
            <p:ph type="dt" sz="half" idx="10"/>
          </p:nvPr>
        </p:nvSpPr>
        <p:spPr/>
        <p:txBody>
          <a:bodyPr/>
          <a:lstStyle>
            <a:lvl1pPr>
              <a:defRPr/>
            </a:lvl1pPr>
          </a:lstStyle>
          <a:p>
            <a:pPr>
              <a:defRPr/>
            </a:pPr>
            <a:fld id="{5A8E56D8-D556-43D8-8E91-29E339F29DBB}" type="datetime1">
              <a:rPr lang="en-GB" smtClean="0"/>
              <a:t>30/09/2021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2509800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ru-RU" smtClean="0"/>
              <a:t>Образец заголовка</a:t>
            </a:r>
            <a:endParaRPr lang="en-GB"/>
          </a:p>
        </p:txBody>
      </p:sp>
      <p:sp>
        <p:nvSpPr>
          <p:cNvPr id="3" name="Picture Placeholder 2"/>
          <p:cNvSpPr>
            <a:spLocks noGrp="1"/>
          </p:cNvSpPr>
          <p:nvPr>
            <p:ph type="pic" idx="1"/>
          </p:nvPr>
        </p:nvSpPr>
        <p:spPr>
          <a:xfrm>
            <a:off x="5528734" y="1404340"/>
            <a:ext cx="6583680" cy="693137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endParaRPr lang="en-GB" noProof="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3"/>
          <p:cNvSpPr>
            <a:spLocks noGrp="1"/>
          </p:cNvSpPr>
          <p:nvPr>
            <p:ph type="dt" sz="half" idx="10"/>
          </p:nvPr>
        </p:nvSpPr>
        <p:spPr/>
        <p:txBody>
          <a:bodyPr/>
          <a:lstStyle>
            <a:lvl1pPr>
              <a:defRPr/>
            </a:lvl1pPr>
          </a:lstStyle>
          <a:p>
            <a:pPr>
              <a:defRPr/>
            </a:pPr>
            <a:fld id="{198F6843-9D04-4160-BDA0-C4C58D456D37}" type="datetime1">
              <a:rPr lang="en-GB" smtClean="0"/>
              <a:t>30/09/2021</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2F43FE69-1178-4B91-8923-94E163E94E0A}" type="slidenum">
              <a:rPr lang="en-GB" altLang="ru-RU" smtClean="0"/>
              <a:pPr/>
              <a:t>‹#›</a:t>
            </a:fld>
            <a:endParaRPr lang="en-GB" altLang="ru-RU"/>
          </a:p>
        </p:txBody>
      </p:sp>
    </p:spTree>
    <p:extLst>
      <p:ext uri="{BB962C8B-B14F-4D97-AF65-F5344CB8AC3E}">
        <p14:creationId xmlns:p14="http://schemas.microsoft.com/office/powerpoint/2010/main" val="358027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93763" y="519113"/>
            <a:ext cx="11217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endParaRPr lang="en-GB" altLang="ru-RU" smtClean="0"/>
          </a:p>
        </p:txBody>
      </p:sp>
      <p:sp>
        <p:nvSpPr>
          <p:cNvPr id="1027" name="Text Placeholder 2"/>
          <p:cNvSpPr>
            <a:spLocks noGrp="1"/>
          </p:cNvSpPr>
          <p:nvPr>
            <p:ph type="body" idx="1"/>
          </p:nvPr>
        </p:nvSpPr>
        <p:spPr bwMode="auto">
          <a:xfrm>
            <a:off x="893763" y="2597150"/>
            <a:ext cx="11217275"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endParaRPr lang="en-GB" altLang="ru-RU" smtClean="0"/>
          </a:p>
        </p:txBody>
      </p:sp>
      <p:sp>
        <p:nvSpPr>
          <p:cNvPr id="4" name="Date Placeholder 3"/>
          <p:cNvSpPr>
            <a:spLocks noGrp="1"/>
          </p:cNvSpPr>
          <p:nvPr>
            <p:ph type="dt" sz="half" idx="2"/>
          </p:nvPr>
        </p:nvSpPr>
        <p:spPr>
          <a:xfrm>
            <a:off x="893763" y="9040813"/>
            <a:ext cx="2925762" cy="519112"/>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7BCB949C-82F9-445F-83DF-22206EE57DB9}" type="datetime1">
              <a:rPr lang="en-GB" smtClean="0"/>
              <a:t>30/09/2021</a:t>
            </a:fld>
            <a:endParaRPr lang="en-GB"/>
          </a:p>
        </p:txBody>
      </p:sp>
      <p:sp>
        <p:nvSpPr>
          <p:cNvPr id="5" name="Footer Placeholder 4"/>
          <p:cNvSpPr>
            <a:spLocks noGrp="1"/>
          </p:cNvSpPr>
          <p:nvPr>
            <p:ph type="ftr" sz="quarter" idx="3"/>
          </p:nvPr>
        </p:nvSpPr>
        <p:spPr>
          <a:xfrm>
            <a:off x="4308475" y="9040813"/>
            <a:ext cx="4387850" cy="519112"/>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9185275" y="9040813"/>
            <a:ext cx="2925763" cy="5191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2F43FE69-1178-4B91-8923-94E163E94E0A}" type="slidenum">
              <a:rPr lang="en-GB" altLang="ru-RU" smtClean="0"/>
              <a:pPr/>
              <a:t>‹#›</a:t>
            </a:fld>
            <a:endParaRPr lang="en-GB" altLang="ru-RU"/>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itchFamily="34" charset="0"/>
        </a:defRPr>
      </a:lvl2pPr>
      <a:lvl3pPr algn="l" rtl="0" eaLnBrk="1" fontAlgn="base" hangingPunct="1">
        <a:lnSpc>
          <a:spcPct val="90000"/>
        </a:lnSpc>
        <a:spcBef>
          <a:spcPct val="0"/>
        </a:spcBef>
        <a:spcAft>
          <a:spcPct val="0"/>
        </a:spcAft>
        <a:defRPr sz="4400">
          <a:solidFill>
            <a:schemeClr val="tx1"/>
          </a:solidFill>
          <a:latin typeface="Calibri Light" pitchFamily="34" charset="0"/>
        </a:defRPr>
      </a:lvl3pPr>
      <a:lvl4pPr algn="l" rtl="0" eaLnBrk="1" fontAlgn="base" hangingPunct="1">
        <a:lnSpc>
          <a:spcPct val="90000"/>
        </a:lnSpc>
        <a:spcBef>
          <a:spcPct val="0"/>
        </a:spcBef>
        <a:spcAft>
          <a:spcPct val="0"/>
        </a:spcAft>
        <a:defRPr sz="4400">
          <a:solidFill>
            <a:schemeClr val="tx1"/>
          </a:solidFill>
          <a:latin typeface="Calibri Light" pitchFamily="34" charset="0"/>
        </a:defRPr>
      </a:lvl4pPr>
      <a:lvl5pPr algn="l" rtl="0" eaLnBrk="1" fontAlgn="base" hangingPunct="1">
        <a:lnSpc>
          <a:spcPct val="90000"/>
        </a:lnSpc>
        <a:spcBef>
          <a:spcPct val="0"/>
        </a:spcBef>
        <a:spcAft>
          <a:spcPct val="0"/>
        </a:spcAft>
        <a:defRPr sz="4400">
          <a:solidFill>
            <a:schemeClr val="tx1"/>
          </a:solidFill>
          <a:latin typeface="Calibri Light"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yaccount.google.com/?utm_source=OGB&amp;tab=mk&amp;authuser=0&amp;utm_medium=act"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socrata.com/docs/queries/"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data.cityofnewyork.us/City-Government/Primary-Land-Use-Tax-Lot-Output-PLUTO-/64uk-42ks" TargetMode="External"/><Relationship Id="rId4" Type="http://schemas.openxmlformats.org/officeDocument/2006/relationships/hyperlink" Target="https://data.cityofnewyork.us/Social-Services/311-Service-Requests-from-2010-to-Present/erm2-nwe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147" y="743140"/>
            <a:ext cx="8036140" cy="2280476"/>
          </a:xfrm>
        </p:spPr>
        <p:txBody>
          <a:bodyPr rtlCol="0">
            <a:noAutofit/>
          </a:bodyPr>
          <a:lstStyle/>
          <a:p>
            <a:pPr fontAlgn="auto">
              <a:spcAft>
                <a:spcPts val="0"/>
              </a:spcAft>
              <a:defRPr/>
            </a:pP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Analysis of the most problematic non-emergency types of requests and </a:t>
            </a: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building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a prediction model using data from the 311 New York </a:t>
            </a: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service</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a:t>
            </a:r>
            <a:r>
              <a:rPr lang="en-US" sz="3200" b="1" dirty="0">
                <a:solidFill>
                  <a:schemeClr val="accent2">
                    <a:lumMod val="75000"/>
                  </a:schemeClr>
                </a:solidFill>
                <a:latin typeface="Arial Rounded MT Bold" panose="020F0704030504030204" pitchFamily="34" charset="0"/>
              </a:rPr>
              <a:t/>
            </a:r>
            <a:br>
              <a:rPr lang="en-US" sz="3200" b="1" dirty="0">
                <a:solidFill>
                  <a:schemeClr val="accent2">
                    <a:lumMod val="75000"/>
                  </a:schemeClr>
                </a:solidFill>
                <a:latin typeface="Arial Rounded MT Bold" panose="020F0704030504030204" pitchFamily="34" charset="0"/>
              </a:rPr>
            </a:br>
            <a:endParaRPr lang="en-GB" sz="3200" b="1" dirty="0">
              <a:solidFill>
                <a:schemeClr val="accent2">
                  <a:lumMod val="75000"/>
                </a:schemeClr>
              </a:solidFill>
              <a:latin typeface="Arial Rounded MT Bold" panose="020F0704030504030204" pitchFamily="34" charset="0"/>
            </a:endParaRPr>
          </a:p>
        </p:txBody>
      </p:sp>
      <p:grpSp>
        <p:nvGrpSpPr>
          <p:cNvPr id="6" name="Группа 5"/>
          <p:cNvGrpSpPr/>
          <p:nvPr/>
        </p:nvGrpSpPr>
        <p:grpSpPr>
          <a:xfrm>
            <a:off x="1" y="8657492"/>
            <a:ext cx="4736122" cy="1096108"/>
            <a:chOff x="0" y="4751133"/>
            <a:chExt cx="11643360" cy="4876800"/>
          </a:xfrm>
        </p:grpSpPr>
        <p:sp>
          <p:nvSpPr>
            <p:cNvPr id="7" name="Прямоугольник 6"/>
            <p:cNvSpPr/>
            <p:nvPr/>
          </p:nvSpPr>
          <p:spPr>
            <a:xfrm>
              <a:off x="0" y="4751133"/>
              <a:ext cx="11643360" cy="4876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dirty="0"/>
            </a:p>
          </p:txBody>
        </p:sp>
        <p:sp>
          <p:nvSpPr>
            <p:cNvPr id="8" name="Title 1"/>
            <p:cNvSpPr txBox="1">
              <a:spLocks/>
            </p:cNvSpPr>
            <p:nvPr/>
          </p:nvSpPr>
          <p:spPr bwMode="auto">
            <a:xfrm>
              <a:off x="0" y="4751133"/>
              <a:ext cx="1164336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endParaRPr lang="en-US" sz="1400" dirty="0">
                <a:solidFill>
                  <a:schemeClr val="accent2">
                    <a:lumMod val="75000"/>
                  </a:schemeClr>
                </a:solidFill>
                <a:latin typeface="Times New Roman" panose="02020603050405020304" pitchFamily="18" charset="0"/>
                <a:cs typeface="Times New Roman" panose="02020603050405020304" pitchFamily="18" charset="0"/>
              </a:endParaRPr>
            </a:p>
          </p:txBody>
        </p:sp>
      </p:grpSp>
      <p:sp>
        <p:nvSpPr>
          <p:cNvPr id="9" name="Прямоугольник 8"/>
          <p:cNvSpPr/>
          <p:nvPr/>
        </p:nvSpPr>
        <p:spPr>
          <a:xfrm>
            <a:off x="1" y="8710244"/>
            <a:ext cx="7819292" cy="1569660"/>
          </a:xfrm>
          <a:prstGeom prst="rect">
            <a:avLst/>
          </a:prstGeom>
        </p:spPr>
        <p:txBody>
          <a:bodyPr wrap="square">
            <a:spAutoFit/>
          </a:bodyPr>
          <a:lstStyle/>
          <a:p>
            <a:r>
              <a:rPr lang="en-US" sz="2400" dirty="0">
                <a:latin typeface="Swis721 BlkCn BT" panose="020B0806030502040204" pitchFamily="34" charset="0"/>
                <a:ea typeface="+mj-ea"/>
                <a:cs typeface="Times New Roman" panose="02020603050405020304" pitchFamily="18" charset="0"/>
              </a:rPr>
              <a:t>for any questions, write to the </a:t>
            </a:r>
            <a:r>
              <a:rPr lang="en-US" sz="2400" dirty="0" smtClean="0">
                <a:latin typeface="Swis721 BlkCn BT" panose="020B0806030502040204" pitchFamily="34" charset="0"/>
                <a:ea typeface="+mj-ea"/>
                <a:cs typeface="Times New Roman" panose="02020603050405020304" pitchFamily="18" charset="0"/>
              </a:rPr>
              <a:t>mail:</a:t>
            </a:r>
            <a:r>
              <a:rPr lang="ru-RU" sz="2400" dirty="0" smtClean="0">
                <a:latin typeface="Swis721 BlkCn BT" panose="020B0806030502040204" pitchFamily="34" charset="0"/>
                <a:ea typeface="+mj-ea"/>
                <a:cs typeface="Times New Roman" panose="02020603050405020304" pitchFamily="18" charset="0"/>
              </a:rPr>
              <a:t/>
            </a:r>
            <a:br>
              <a:rPr lang="ru-RU" sz="2400" dirty="0" smtClean="0">
                <a:latin typeface="Swis721 BlkCn BT" panose="020B0806030502040204" pitchFamily="34" charset="0"/>
                <a:ea typeface="+mj-ea"/>
                <a:cs typeface="Times New Roman" panose="02020603050405020304" pitchFamily="18" charset="0"/>
              </a:rPr>
            </a:br>
            <a:r>
              <a:rPr lang="en-US" sz="2400" dirty="0" smtClean="0">
                <a:latin typeface="Swis721 BlkCn BT" panose="020B0806030502040204" pitchFamily="34" charset="0"/>
                <a:ea typeface="+mj-ea"/>
                <a:cs typeface="Times New Roman" panose="02020603050405020304" pitchFamily="18" charset="0"/>
              </a:rPr>
              <a:t>a.dziubkou@gmail.com</a:t>
            </a:r>
            <a:endParaRPr lang="en-US" sz="2400" dirty="0">
              <a:latin typeface="Swis721 BlkCn BT" panose="020B0806030502040204" pitchFamily="34" charset="0"/>
              <a:ea typeface="+mj-ea"/>
              <a:cs typeface="Times New Roman" panose="02020603050405020304" pitchFamily="18" charset="0"/>
            </a:endParaRPr>
          </a:p>
          <a:p>
            <a:r>
              <a:rPr lang="en-US" sz="2400" dirty="0">
                <a:hlinkClick r:id="rId3"/>
              </a:rPr>
              <a:t/>
            </a:r>
            <a:br>
              <a:rPr lang="en-US" sz="2400" dirty="0">
                <a:hlinkClick r:id="rId3"/>
              </a:rPr>
            </a:br>
            <a:endParaRPr lang="en-US" sz="2400" dirty="0">
              <a:latin typeface="Swis721 BlkCn BT" panose="020B0806030502040204" pitchFamily="34" charset="0"/>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4321"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pic>
        <p:nvPicPr>
          <p:cNvPr id="6149" name="Picture 5" descr="C:\Users\иван\Desktop\през\unnam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4344" y="1043868"/>
            <a:ext cx="1777161" cy="17771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иван\Desktop\през\Fire Flame Sparkling Explosion - 2000x20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914" y="2387643"/>
            <a:ext cx="2643936" cy="264393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80401" y="393708"/>
            <a:ext cx="11067886" cy="584775"/>
          </a:xfrm>
          <a:prstGeom prst="rect">
            <a:avLst/>
          </a:prstGeom>
        </p:spPr>
        <p:txBody>
          <a:bodyPr wrap="square">
            <a:spAutoFit/>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What we can suggest</a:t>
            </a:r>
            <a:r>
              <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a:t>
            </a:r>
          </a:p>
        </p:txBody>
      </p:sp>
      <p:sp>
        <p:nvSpPr>
          <p:cNvPr id="6" name="Прямоугольник 5"/>
          <p:cNvSpPr/>
          <p:nvPr/>
        </p:nvSpPr>
        <p:spPr>
          <a:xfrm>
            <a:off x="339102" y="905716"/>
            <a:ext cx="7033655" cy="4154984"/>
          </a:xfrm>
          <a:prstGeom prst="rect">
            <a:avLst/>
          </a:prstGeom>
        </p:spPr>
        <p:txBody>
          <a:bodyPr wrap="square">
            <a:spAutoFit/>
          </a:bodyPr>
          <a:lstStyle/>
          <a:p>
            <a:r>
              <a:rPr lang="en-US" sz="2400" dirty="0">
                <a:latin typeface="Swis721 BlkCn BT" panose="020B0806030502040204" pitchFamily="34" charset="0"/>
                <a:cs typeface="Times New Roman" panose="02020603050405020304" pitchFamily="18" charset="0"/>
              </a:rPr>
              <a:t>We can divide the "number of complaints" into a binary </a:t>
            </a:r>
            <a:r>
              <a:rPr lang="en-US" sz="2400" dirty="0" smtClean="0">
                <a:latin typeface="Swis721 BlkCn BT" panose="020B0806030502040204" pitchFamily="34" charset="0"/>
                <a:cs typeface="Times New Roman" panose="02020603050405020304" pitchFamily="18" charset="0"/>
              </a:rPr>
              <a:t>category</a:t>
            </a:r>
            <a:r>
              <a:rPr lang="ru-RU" sz="2400" dirty="0" smtClean="0">
                <a:latin typeface="Swis721 BlkCn BT" panose="020B0806030502040204" pitchFamily="34" charset="0"/>
                <a:cs typeface="Times New Roman" panose="02020603050405020304" pitchFamily="18" charset="0"/>
              </a:rPr>
              <a:t>:</a:t>
            </a:r>
            <a:br>
              <a:rPr lang="ru-RU" sz="2400" dirty="0" smtClean="0">
                <a:latin typeface="Swis721 BlkCn BT" panose="020B0806030502040204" pitchFamily="34" charset="0"/>
                <a:cs typeface="Times New Roman" panose="02020603050405020304" pitchFamily="18" charset="0"/>
              </a:rPr>
            </a:br>
            <a:r>
              <a:rPr lang="en-US" sz="2400" dirty="0" smtClean="0">
                <a:solidFill>
                  <a:schemeClr val="accent6">
                    <a:lumMod val="75000"/>
                  </a:schemeClr>
                </a:solidFill>
                <a:latin typeface="Swis721 BlkCn BT" panose="020B0806030502040204" pitchFamily="34" charset="0"/>
                <a:cs typeface="Times New Roman" panose="02020603050405020304" pitchFamily="18" charset="0"/>
              </a:rPr>
              <a:t>0</a:t>
            </a:r>
            <a:r>
              <a:rPr lang="en-US" sz="2400" dirty="0" smtClean="0">
                <a:latin typeface="Swis721 BlkCn BT" panose="020B0806030502040204" pitchFamily="34" charset="0"/>
                <a:cs typeface="Times New Roman" panose="02020603050405020304" pitchFamily="18" charset="0"/>
              </a:rPr>
              <a:t> </a:t>
            </a:r>
            <a:r>
              <a:rPr lang="ru-RU" sz="2400" dirty="0" smtClean="0">
                <a:latin typeface="Swis721 BlkCn BT" panose="020B0806030502040204" pitchFamily="34" charset="0"/>
                <a:cs typeface="Times New Roman" panose="02020603050405020304" pitchFamily="18" charset="0"/>
              </a:rPr>
              <a:t>-</a:t>
            </a:r>
            <a:r>
              <a:rPr lang="en-US" sz="2400" dirty="0" smtClean="0">
                <a:latin typeface="Swis721 BlkCn BT" panose="020B0806030502040204" pitchFamily="34" charset="0"/>
                <a:cs typeface="Times New Roman" panose="02020603050405020304" pitchFamily="18" charset="0"/>
              </a:rPr>
              <a:t> </a:t>
            </a:r>
            <a:r>
              <a:rPr lang="en-US" sz="2400" dirty="0">
                <a:latin typeface="Swis721 BlkCn BT" panose="020B0806030502040204" pitchFamily="34" charset="0"/>
                <a:cs typeface="Times New Roman" panose="02020603050405020304" pitchFamily="18" charset="0"/>
              </a:rPr>
              <a:t>the acceptable number of complaints in the Bronx about heating, </a:t>
            </a:r>
            <a:endParaRPr lang="en-US" sz="2400" dirty="0" smtClean="0">
              <a:latin typeface="Swis721 BlkCn BT" panose="020B0806030502040204" pitchFamily="34" charset="0"/>
              <a:cs typeface="Times New Roman" panose="02020603050405020304" pitchFamily="18" charset="0"/>
            </a:endParaRPr>
          </a:p>
          <a:p>
            <a:endParaRPr lang="en-US" sz="2400" dirty="0">
              <a:latin typeface="Swis721 BlkCn BT" panose="020B0806030502040204" pitchFamily="34" charset="0"/>
              <a:cs typeface="Times New Roman" panose="02020603050405020304" pitchFamily="18" charset="0"/>
            </a:endParaRPr>
          </a:p>
          <a:p>
            <a:r>
              <a:rPr lang="ru-RU" sz="2400" dirty="0" smtClean="0">
                <a:latin typeface="Swis721 BlkCn BT" panose="020B0806030502040204" pitchFamily="34" charset="0"/>
                <a:cs typeface="Times New Roman" panose="02020603050405020304" pitchFamily="18" charset="0"/>
              </a:rPr>
              <a:t/>
            </a:r>
            <a:br>
              <a:rPr lang="ru-RU" sz="2400" dirty="0" smtClean="0">
                <a:latin typeface="Swis721 BlkCn BT" panose="020B0806030502040204" pitchFamily="34" charset="0"/>
                <a:cs typeface="Times New Roman" panose="02020603050405020304" pitchFamily="18" charset="0"/>
              </a:rPr>
            </a:br>
            <a:r>
              <a:rPr lang="en-US" sz="2400" dirty="0" smtClean="0">
                <a:solidFill>
                  <a:srgbClr val="C00000"/>
                </a:solidFill>
                <a:latin typeface="Swis721 BlkCn BT" panose="020B0806030502040204" pitchFamily="34" charset="0"/>
                <a:cs typeface="Times New Roman" panose="02020603050405020304" pitchFamily="18" charset="0"/>
              </a:rPr>
              <a:t>1</a:t>
            </a:r>
            <a:r>
              <a:rPr lang="en-US" sz="2400" dirty="0" smtClean="0">
                <a:latin typeface="Swis721 BlkCn BT" panose="020B0806030502040204" pitchFamily="34" charset="0"/>
                <a:cs typeface="Times New Roman" panose="02020603050405020304" pitchFamily="18" charset="0"/>
              </a:rPr>
              <a:t> </a:t>
            </a:r>
            <a:r>
              <a:rPr lang="ru-RU" sz="2400" dirty="0" smtClean="0">
                <a:latin typeface="Swis721 BlkCn BT" panose="020B0806030502040204" pitchFamily="34" charset="0"/>
                <a:cs typeface="Times New Roman" panose="02020603050405020304" pitchFamily="18" charset="0"/>
              </a:rPr>
              <a:t>-</a:t>
            </a:r>
            <a:r>
              <a:rPr lang="en-US" sz="2400" dirty="0" smtClean="0">
                <a:latin typeface="Swis721 BlkCn BT" panose="020B0806030502040204" pitchFamily="34" charset="0"/>
                <a:cs typeface="Times New Roman" panose="02020603050405020304" pitchFamily="18" charset="0"/>
              </a:rPr>
              <a:t> </a:t>
            </a:r>
            <a:r>
              <a:rPr lang="en-US" sz="2400" dirty="0">
                <a:latin typeface="Swis721 BlkCn BT" panose="020B0806030502040204" pitchFamily="34" charset="0"/>
                <a:cs typeface="Times New Roman" panose="02020603050405020304" pitchFamily="18" charset="0"/>
              </a:rPr>
              <a:t>the critical number of complaints in the Bronx about </a:t>
            </a:r>
            <a:r>
              <a:rPr lang="en-US" sz="2400" dirty="0" smtClean="0">
                <a:latin typeface="Swis721 BlkCn BT" panose="020B0806030502040204" pitchFamily="34" charset="0"/>
                <a:cs typeface="Times New Roman" panose="02020603050405020304" pitchFamily="18" charset="0"/>
              </a:rPr>
              <a:t>heating</a:t>
            </a:r>
          </a:p>
          <a:p>
            <a:endParaRPr lang="en-US" sz="2400" i="1" dirty="0" smtClean="0">
              <a:latin typeface="Swis721 BlkCn BT" panose="020B0806030502040204" pitchFamily="34" charset="0"/>
              <a:ea typeface="+mj-ea"/>
              <a:cs typeface="Times New Roman" panose="02020603050405020304" pitchFamily="18" charset="0"/>
            </a:endParaRPr>
          </a:p>
          <a:p>
            <a:endParaRPr lang="en-US" sz="2400" dirty="0">
              <a:latin typeface="Swis721 BlkCn BT" panose="020B0806030502040204" pitchFamily="34" charset="0"/>
              <a:ea typeface="+mj-ea"/>
              <a:cs typeface="Times New Roman" panose="02020603050405020304" pitchFamily="18" charset="0"/>
            </a:endParaRPr>
          </a:p>
          <a:p>
            <a:endParaRPr lang="en-US" sz="2400" dirty="0">
              <a:latin typeface="Swis721 BlkCn BT" panose="020B0806030502040204" pitchFamily="34" charset="0"/>
              <a:ea typeface="+mj-ea"/>
              <a:cs typeface="Times New Roman" panose="02020603050405020304" pitchFamily="18" charset="0"/>
            </a:endParaRPr>
          </a:p>
        </p:txBody>
      </p:sp>
      <p:sp>
        <p:nvSpPr>
          <p:cNvPr id="7" name="Прямоугольник 6"/>
          <p:cNvSpPr/>
          <p:nvPr/>
        </p:nvSpPr>
        <p:spPr>
          <a:xfrm>
            <a:off x="284321" y="5250654"/>
            <a:ext cx="7146267" cy="1200329"/>
          </a:xfrm>
          <a:prstGeom prst="rect">
            <a:avLst/>
          </a:prstGeom>
        </p:spPr>
        <p:txBody>
          <a:bodyPr wrap="square">
            <a:spAutoFit/>
          </a:bodyPr>
          <a:lstStyle/>
          <a:p>
            <a:r>
              <a:rPr lang="en-US" sz="2400" dirty="0" smtClean="0">
                <a:solidFill>
                  <a:srgbClr val="0070C0"/>
                </a:solidFill>
                <a:latin typeface="Swis721 BlkCn BT" panose="020B0806030502040204" pitchFamily="34" charset="0"/>
                <a:cs typeface="Times New Roman" panose="02020603050405020304" pitchFamily="18" charset="0"/>
              </a:rPr>
              <a:t>Let's </a:t>
            </a:r>
            <a:r>
              <a:rPr lang="en-US" sz="2400" dirty="0">
                <a:solidFill>
                  <a:srgbClr val="0070C0"/>
                </a:solidFill>
                <a:latin typeface="Swis721 BlkCn BT" panose="020B0806030502040204" pitchFamily="34" charset="0"/>
                <a:cs typeface="Times New Roman" panose="02020603050405020304" pitchFamily="18" charset="0"/>
              </a:rPr>
              <a:t>take the 40 place from the top according to the number of complaints and use it as a trigger for a "really problematic location".</a:t>
            </a:r>
          </a:p>
        </p:txBody>
      </p:sp>
      <p:sp>
        <p:nvSpPr>
          <p:cNvPr id="8" name="AutoShape 2" descr="Огненное пламя, прозрачный фон ПНГ » Скачать прозрачные PNG картинки и  изображения"/>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Огненное пламя, прозрачный фон ПНГ » Скачать прозрачные PNG картинки и  изображения"/>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7796280" y="3581920"/>
            <a:ext cx="7146267" cy="1200329"/>
          </a:xfrm>
          <a:prstGeom prst="rect">
            <a:avLst/>
          </a:prstGeom>
        </p:spPr>
        <p:txBody>
          <a:bodyPr wrap="square">
            <a:spAutoFit/>
          </a:bodyPr>
          <a:lstStyle/>
          <a:p>
            <a:r>
              <a:rPr lang="en-US" sz="2400" dirty="0" smtClean="0">
                <a:solidFill>
                  <a:srgbClr val="C00000"/>
                </a:solidFill>
                <a:latin typeface="Swis721 BlkCn BT" panose="020B0806030502040204" pitchFamily="34" charset="0"/>
                <a:cs typeface="Times New Roman" panose="02020603050405020304" pitchFamily="18" charset="0"/>
              </a:rPr>
              <a:t>And suggest to deal with it first</a:t>
            </a:r>
            <a:endParaRPr lang="en-US" sz="2400" dirty="0" smtClean="0">
              <a:solidFill>
                <a:srgbClr val="C00000"/>
              </a:solidFill>
              <a:latin typeface="Swis721 BlkCn BT" panose="020B0806030502040204" pitchFamily="34" charset="0"/>
              <a:ea typeface="+mj-ea"/>
              <a:cs typeface="Times New Roman" panose="02020603050405020304" pitchFamily="18" charset="0"/>
            </a:endParaRPr>
          </a:p>
          <a:p>
            <a:endParaRPr lang="en-US" sz="2400" dirty="0">
              <a:latin typeface="Swis721 BlkCn BT" panose="020B0806030502040204" pitchFamily="34" charset="0"/>
              <a:ea typeface="+mj-ea"/>
              <a:cs typeface="Times New Roman" panose="02020603050405020304" pitchFamily="18" charset="0"/>
            </a:endParaRPr>
          </a:p>
          <a:p>
            <a:endParaRPr lang="en-US" sz="2400" dirty="0">
              <a:latin typeface="Swis721 BlkCn BT" panose="020B0806030502040204" pitchFamily="34" charset="0"/>
              <a:ea typeface="+mj-ea"/>
              <a:cs typeface="Times New Roman" panose="02020603050405020304" pitchFamily="18" charset="0"/>
            </a:endParaRPr>
          </a:p>
        </p:txBody>
      </p:sp>
      <p:sp>
        <p:nvSpPr>
          <p:cNvPr id="14" name="Прямоугольник 13"/>
          <p:cNvSpPr/>
          <p:nvPr/>
        </p:nvSpPr>
        <p:spPr>
          <a:xfrm>
            <a:off x="284321" y="6447969"/>
            <a:ext cx="7033655"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Place 40 equals to 952 complaints</a:t>
            </a:r>
            <a:endParaRPr lang="en-US" sz="2400" dirty="0">
              <a:latin typeface="Swis721 BlkCn BT" panose="020B0806030502040204" pitchFamily="34" charset="0"/>
              <a:ea typeface="+mj-ea"/>
              <a:cs typeface="Times New Roman" panose="02020603050405020304" pitchFamily="18" charset="0"/>
            </a:endParaRPr>
          </a:p>
        </p:txBody>
      </p:sp>
      <p:pic>
        <p:nvPicPr>
          <p:cNvPr id="6152" name="Picture 8" descr="Бумага лакмусовая индикаторная, 100 полос/упак - купить в Екатеринбурге"/>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237" y="4998398"/>
            <a:ext cx="4138175" cy="3079334"/>
          </a:xfrm>
          <a:prstGeom prst="rect">
            <a:avLst/>
          </a:prstGeom>
          <a:noFill/>
          <a:extLst>
            <a:ext uri="{909E8E84-426E-40DD-AFC4-6F175D3DCCD1}">
              <a14:hiddenFill xmlns:a14="http://schemas.microsoft.com/office/drawing/2010/main">
                <a:solidFill>
                  <a:srgbClr val="FFFFFF"/>
                </a:solidFill>
              </a14:hiddenFill>
            </a:ext>
          </a:extLst>
        </p:spPr>
      </p:pic>
      <p:sp>
        <p:nvSpPr>
          <p:cNvPr id="13" name="Номер слайда 12"/>
          <p:cNvSpPr>
            <a:spLocks noGrp="1"/>
          </p:cNvSpPr>
          <p:nvPr>
            <p:ph type="sldNum" sz="quarter" idx="12"/>
          </p:nvPr>
        </p:nvSpPr>
        <p:spPr/>
        <p:txBody>
          <a:bodyPr/>
          <a:lstStyle/>
          <a:p>
            <a:fld id="{2F43FE69-1178-4B91-8923-94E163E94E0A}" type="slidenum">
              <a:rPr lang="en-GB" altLang="ru-RU" smtClean="0"/>
              <a:pPr/>
              <a:t>10</a:t>
            </a:fld>
            <a:endParaRPr lang="en-GB" altLang="ru-RU"/>
          </a:p>
        </p:txBody>
      </p:sp>
      <p:sp>
        <p:nvSpPr>
          <p:cNvPr id="15" name="Прямоугольник 14"/>
          <p:cNvSpPr/>
          <p:nvPr/>
        </p:nvSpPr>
        <p:spPr>
          <a:xfrm>
            <a:off x="12240204" y="8658429"/>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10</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9062967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5122" name="Picture 2" descr="What Is K-Nearest Neighbor? An ML Algorithm to Classify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2" y="317830"/>
            <a:ext cx="12486981" cy="7716696"/>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p:cNvSpPr/>
          <p:nvPr/>
        </p:nvSpPr>
        <p:spPr>
          <a:xfrm>
            <a:off x="1302901" y="1135242"/>
            <a:ext cx="9432436" cy="26734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sp>
        <p:nvSpPr>
          <p:cNvPr id="13" name="Прямоугольник 12"/>
          <p:cNvSpPr/>
          <p:nvPr/>
        </p:nvSpPr>
        <p:spPr>
          <a:xfrm>
            <a:off x="1302901" y="4194884"/>
            <a:ext cx="5145944" cy="3369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sp>
        <p:nvSpPr>
          <p:cNvPr id="6" name="Прямоугольник 5"/>
          <p:cNvSpPr/>
          <p:nvPr/>
        </p:nvSpPr>
        <p:spPr>
          <a:xfrm>
            <a:off x="485176" y="403527"/>
            <a:ext cx="11067886" cy="584775"/>
          </a:xfrm>
          <a:prstGeom prst="rect">
            <a:avLst/>
          </a:prstGeom>
        </p:spPr>
        <p:txBody>
          <a:bodyPr wrap="square">
            <a:spAutoFit/>
          </a:bodyPr>
          <a:lstStyle/>
          <a:p>
            <a:r>
              <a:rPr lang="en-US" sz="32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KNN</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 algorithm</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919" y="1185456"/>
            <a:ext cx="4055286"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1257961" y="1268651"/>
            <a:ext cx="4353524" cy="830997"/>
          </a:xfrm>
          <a:prstGeom prst="rect">
            <a:avLst/>
          </a:prstGeom>
        </p:spPr>
        <p:txBody>
          <a:bodyPr wrap="square">
            <a:spAutoFit/>
          </a:bodyPr>
          <a:lstStyle/>
          <a:p>
            <a:r>
              <a:rPr lang="en-US" sz="2400" dirty="0">
                <a:latin typeface="Swis721 BlkCn BT" panose="020B0806030502040204" pitchFamily="34" charset="0"/>
                <a:cs typeface="Times New Roman" panose="02020603050405020304" pitchFamily="18" charset="0"/>
              </a:rPr>
              <a:t>Changing the </a:t>
            </a:r>
            <a:r>
              <a:rPr lang="en-US" sz="2400" dirty="0" err="1">
                <a:latin typeface="Swis721 BlkCn BT" panose="020B0806030502040204" pitchFamily="34" charset="0"/>
                <a:cs typeface="Times New Roman" panose="02020603050405020304" pitchFamily="18" charset="0"/>
              </a:rPr>
              <a:t>hyperparameters</a:t>
            </a:r>
            <a:r>
              <a:rPr lang="en-US" sz="2400" dirty="0">
                <a:latin typeface="Swis721 BlkCn BT" panose="020B0806030502040204" pitchFamily="34" charset="0"/>
                <a:cs typeface="Times New Roman" panose="02020603050405020304" pitchFamily="18" charset="0"/>
              </a:rPr>
              <a:t> didn't help much</a:t>
            </a:r>
            <a:r>
              <a:rPr lang="en-US" sz="2400" dirty="0" smtClean="0">
                <a:latin typeface="Swis721 BlkCn BT" panose="020B0806030502040204" pitchFamily="34" charset="0"/>
                <a:ea typeface="+mj-ea"/>
                <a:cs typeface="Times New Roman" panose="02020603050405020304" pitchFamily="18" charset="0"/>
              </a:rPr>
              <a:t>:</a:t>
            </a:r>
            <a:endParaRPr lang="ru-RU" sz="2400" dirty="0">
              <a:latin typeface="Swis721 BlkCn BT" panose="020B0806030502040204" pitchFamily="34" charset="0"/>
              <a:ea typeface="+mj-ea"/>
              <a:cs typeface="Times New Roman" panose="02020603050405020304" pitchFamily="18" charset="0"/>
            </a:endParaRPr>
          </a:p>
        </p:txBody>
      </p:sp>
      <p:pic>
        <p:nvPicPr>
          <p:cNvPr id="5126" name="Picture 6" descr="C:\Users\иван\Desktop\през\Без названия.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1026" y="4376738"/>
            <a:ext cx="1429349" cy="58807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12118019" y="8658429"/>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11</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105" y="5193030"/>
            <a:ext cx="42767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4896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Imbalanced Classification | Handling Imbalanced Data using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68" y="333374"/>
            <a:ext cx="12424627" cy="75057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5068" y="1578150"/>
            <a:ext cx="11067886" cy="584775"/>
          </a:xfrm>
          <a:prstGeom prst="rect">
            <a:avLst/>
          </a:prstGeom>
        </p:spPr>
        <p:txBody>
          <a:bodyPr wrap="square">
            <a:spAutoFit/>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Imbalanced Classes</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633" y="5729427"/>
            <a:ext cx="5849959" cy="2109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6156961" y="2550693"/>
            <a:ext cx="7033655"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Let’s try to use SMOTE over-sampling</a:t>
            </a:r>
            <a:endParaRPr lang="en-US" sz="2400" dirty="0">
              <a:latin typeface="Swis721 BlkCn BT" panose="020B0806030502040204" pitchFamily="34" charset="0"/>
              <a:ea typeface="+mj-ea"/>
              <a:cs typeface="Times New Roman" panose="02020603050405020304" pitchFamily="18" charset="0"/>
            </a:endParaRPr>
          </a:p>
        </p:txBody>
      </p:sp>
      <p:pic>
        <p:nvPicPr>
          <p:cNvPr id="7176" name="Picture 8" descr="SMOTE (Synthetic Minority Oversampling Technique) for Handling Imbalanced  Datasets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133" y="5729427"/>
            <a:ext cx="3750484" cy="2109647"/>
          </a:xfrm>
          <a:prstGeom prst="rect">
            <a:avLst/>
          </a:prstGeom>
          <a:noFill/>
          <a:extLst>
            <a:ext uri="{909E8E84-426E-40DD-AFC4-6F175D3DCCD1}">
              <a14:hiddenFill xmlns:a14="http://schemas.microsoft.com/office/drawing/2010/main">
                <a:solidFill>
                  <a:srgbClr val="FFFFFF"/>
                </a:solidFill>
              </a14:hiddenFill>
            </a:ext>
          </a:extLst>
        </p:spPr>
      </p:pic>
      <p:sp>
        <p:nvSpPr>
          <p:cNvPr id="7" name="Стрелка вправо 6"/>
          <p:cNvSpPr/>
          <p:nvPr/>
        </p:nvSpPr>
        <p:spPr>
          <a:xfrm>
            <a:off x="5839968" y="6449568"/>
            <a:ext cx="963168" cy="707136"/>
          </a:xfrm>
          <a:prstGeom prst="rightArrow">
            <a:avLst/>
          </a:prstGeom>
          <a:solidFill>
            <a:srgbClr val="FFC0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Блок-схема: процесс 7"/>
          <p:cNvSpPr/>
          <p:nvPr/>
        </p:nvSpPr>
        <p:spPr>
          <a:xfrm>
            <a:off x="6803136" y="3018771"/>
            <a:ext cx="4157472" cy="2392862"/>
          </a:xfrm>
          <a:prstGeom prst="flowChartProcess">
            <a:avLst/>
          </a:prstGeom>
          <a:solidFill>
            <a:srgbClr val="7030A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Номер слайда 8"/>
          <p:cNvSpPr>
            <a:spLocks noGrp="1"/>
          </p:cNvSpPr>
          <p:nvPr>
            <p:ph type="sldNum" sz="quarter" idx="12"/>
          </p:nvPr>
        </p:nvSpPr>
        <p:spPr/>
        <p:txBody>
          <a:bodyPr/>
          <a:lstStyle/>
          <a:p>
            <a:fld id="{2F43FE69-1178-4B91-8923-94E163E94E0A}" type="slidenum">
              <a:rPr lang="en-GB" altLang="ru-RU" smtClean="0"/>
              <a:pPr/>
              <a:t>12</a:t>
            </a:fld>
            <a:endParaRPr lang="en-GB" altLang="ru-RU"/>
          </a:p>
        </p:txBody>
      </p:sp>
      <p:sp>
        <p:nvSpPr>
          <p:cNvPr id="11" name="Прямоугольник 10"/>
          <p:cNvSpPr/>
          <p:nvPr/>
        </p:nvSpPr>
        <p:spPr>
          <a:xfrm>
            <a:off x="12118019" y="8660538"/>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12</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23852485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K-Nearest Neighbor? An ML Algorithm to Classify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14" y="317830"/>
            <a:ext cx="12486981" cy="7716696"/>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p:cNvSpPr/>
          <p:nvPr/>
        </p:nvSpPr>
        <p:spPr>
          <a:xfrm>
            <a:off x="1302901" y="1135242"/>
            <a:ext cx="9432436" cy="26734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sp>
        <p:nvSpPr>
          <p:cNvPr id="13" name="Прямоугольник 12"/>
          <p:cNvSpPr/>
          <p:nvPr/>
        </p:nvSpPr>
        <p:spPr>
          <a:xfrm>
            <a:off x="1302901" y="4194884"/>
            <a:ext cx="5145944" cy="3369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sp>
        <p:nvSpPr>
          <p:cNvPr id="6" name="Прямоугольник 5"/>
          <p:cNvSpPr/>
          <p:nvPr/>
        </p:nvSpPr>
        <p:spPr>
          <a:xfrm>
            <a:off x="485176" y="403527"/>
            <a:ext cx="11067886" cy="584775"/>
          </a:xfrm>
          <a:prstGeom prst="rect">
            <a:avLst/>
          </a:prstGeom>
        </p:spPr>
        <p:txBody>
          <a:bodyPr wrap="square">
            <a:spAutoFit/>
          </a:bodyPr>
          <a:lstStyle/>
          <a:p>
            <a:r>
              <a:rPr lang="en-US" sz="32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KNN</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 algorithm second try</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919" y="1185456"/>
            <a:ext cx="4055286"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1257961" y="1268651"/>
            <a:ext cx="4353524" cy="1200329"/>
          </a:xfrm>
          <a:prstGeom prst="rect">
            <a:avLst/>
          </a:prstGeom>
        </p:spPr>
        <p:txBody>
          <a:bodyPr wrap="square">
            <a:spAutoFit/>
          </a:bodyPr>
          <a:lstStyle/>
          <a:p>
            <a:r>
              <a:rPr lang="en-US" sz="2400" dirty="0">
                <a:latin typeface="Swis721 BlkCn BT" panose="020B0806030502040204" pitchFamily="34" charset="0"/>
                <a:cs typeface="Times New Roman" panose="02020603050405020304" pitchFamily="18" charset="0"/>
              </a:rPr>
              <a:t>Changing the </a:t>
            </a:r>
            <a:r>
              <a:rPr lang="en-US" sz="2400" dirty="0" err="1">
                <a:latin typeface="Swis721 BlkCn BT" panose="020B0806030502040204" pitchFamily="34" charset="0"/>
                <a:cs typeface="Times New Roman" panose="02020603050405020304" pitchFamily="18" charset="0"/>
              </a:rPr>
              <a:t>hyperparameters</a:t>
            </a:r>
            <a:r>
              <a:rPr lang="en-US" sz="2400" dirty="0">
                <a:latin typeface="Swis721 BlkCn BT" panose="020B0806030502040204" pitchFamily="34" charset="0"/>
                <a:cs typeface="Times New Roman" panose="02020603050405020304" pitchFamily="18" charset="0"/>
              </a:rPr>
              <a:t> didn't help </a:t>
            </a:r>
            <a:r>
              <a:rPr lang="en-US" sz="2400" dirty="0" smtClean="0">
                <a:latin typeface="Swis721 BlkCn BT" panose="020B0806030502040204" pitchFamily="34" charset="0"/>
                <a:cs typeface="Times New Roman" panose="02020603050405020304" pitchFamily="18" charset="0"/>
              </a:rPr>
              <a:t>much again</a:t>
            </a:r>
            <a:r>
              <a:rPr lang="ru-RU" sz="2400" dirty="0" smtClean="0">
                <a:latin typeface="Swis721 BlkCn BT" panose="020B0806030502040204" pitchFamily="34" charset="0"/>
                <a:cs typeface="Times New Roman" panose="02020603050405020304" pitchFamily="18" charset="0"/>
              </a:rPr>
              <a:t> </a:t>
            </a:r>
            <a:r>
              <a:rPr lang="en-US" sz="2400" dirty="0">
                <a:latin typeface="Swis721 BlkCn BT" panose="020B0806030502040204" pitchFamily="34" charset="0"/>
                <a:cs typeface="Times New Roman" panose="02020603050405020304" pitchFamily="18" charset="0"/>
              </a:rPr>
              <a:t>and this is logical</a:t>
            </a:r>
            <a:r>
              <a:rPr lang="en-US" sz="2400" dirty="0" smtClean="0">
                <a:latin typeface="Swis721 BlkCn BT" panose="020B0806030502040204" pitchFamily="34" charset="0"/>
                <a:ea typeface="+mj-ea"/>
                <a:cs typeface="Times New Roman" panose="02020603050405020304" pitchFamily="18" charset="0"/>
              </a:rPr>
              <a:t>:</a:t>
            </a:r>
            <a:endParaRPr lang="ru-RU" sz="2400" dirty="0">
              <a:latin typeface="Swis721 BlkCn BT" panose="020B0806030502040204" pitchFamily="34" charset="0"/>
              <a:ea typeface="+mj-ea"/>
              <a:cs typeface="Times New Roman" panose="02020603050405020304" pitchFamily="18" charset="0"/>
            </a:endParaRPr>
          </a:p>
        </p:txBody>
      </p:sp>
      <p:pic>
        <p:nvPicPr>
          <p:cNvPr id="5126" name="Picture 6" descr="C:\Users\иван\Desktop\през\Без названия.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1026" y="4376738"/>
            <a:ext cx="1429349" cy="588075"/>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p:cNvSpPr/>
          <p:nvPr/>
        </p:nvSpPr>
        <p:spPr>
          <a:xfrm>
            <a:off x="12118019" y="8660538"/>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13</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026" y="5175504"/>
            <a:ext cx="43624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7260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4" name="Прямоугольник 3"/>
          <p:cNvSpPr/>
          <p:nvPr/>
        </p:nvSpPr>
        <p:spPr>
          <a:xfrm>
            <a:off x="284321"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ru-RU" dirty="0">
              <a:latin typeface="Swis721 BlkCn BT" panose="020B0806030502040204" pitchFamily="34" charset="0"/>
              <a:cs typeface="Times New Roman" panose="02020603050405020304" pitchFamily="18" charset="0"/>
            </a:endParaRPr>
          </a:p>
        </p:txBody>
      </p:sp>
      <p:sp>
        <p:nvSpPr>
          <p:cNvPr id="5" name="Прямоугольник 4"/>
          <p:cNvSpPr/>
          <p:nvPr/>
        </p:nvSpPr>
        <p:spPr>
          <a:xfrm>
            <a:off x="485176" y="403527"/>
            <a:ext cx="11067886" cy="584775"/>
          </a:xfrm>
          <a:prstGeom prst="rect">
            <a:avLst/>
          </a:prstGeom>
        </p:spPr>
        <p:txBody>
          <a:bodyPr wrap="square">
            <a:spAutoFit/>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Manual test:</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sp>
        <p:nvSpPr>
          <p:cNvPr id="6" name="Прямоугольник 5"/>
          <p:cNvSpPr/>
          <p:nvPr/>
        </p:nvSpPr>
        <p:spPr>
          <a:xfrm>
            <a:off x="377953" y="1459387"/>
            <a:ext cx="7427432"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Let’s take 5 random strings from the database:</a:t>
            </a:r>
            <a:endParaRPr lang="ru-RU" sz="2400" dirty="0">
              <a:latin typeface="Times New Roman" panose="02020603050405020304" pitchFamily="18" charset="0"/>
              <a:ea typeface="+mj-ea"/>
              <a:cs typeface="Times New Roman" panose="02020603050405020304" pitchFamily="18" charset="0"/>
            </a:endParaRPr>
          </a:p>
        </p:txBody>
      </p:sp>
      <p:sp>
        <p:nvSpPr>
          <p:cNvPr id="8" name="Прямоугольник 7"/>
          <p:cNvSpPr/>
          <p:nvPr/>
        </p:nvSpPr>
        <p:spPr>
          <a:xfrm>
            <a:off x="485176" y="3720420"/>
            <a:ext cx="7427432"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Drop results:</a:t>
            </a:r>
            <a:endParaRPr lang="ru-RU" sz="2400" dirty="0">
              <a:latin typeface="Times New Roman" panose="02020603050405020304" pitchFamily="18" charset="0"/>
              <a:ea typeface="+mj-ea"/>
              <a:cs typeface="Times New Roman" panose="02020603050405020304" pitchFamily="18" charset="0"/>
            </a:endParaRPr>
          </a:p>
        </p:txBody>
      </p:sp>
      <p:sp>
        <p:nvSpPr>
          <p:cNvPr id="10" name="Прямоугольник 9"/>
          <p:cNvSpPr/>
          <p:nvPr/>
        </p:nvSpPr>
        <p:spPr>
          <a:xfrm>
            <a:off x="510269" y="6299074"/>
            <a:ext cx="7427432"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Predict:</a:t>
            </a:r>
            <a:endParaRPr lang="ru-RU" sz="2400" dirty="0">
              <a:latin typeface="Times New Roman" panose="02020603050405020304" pitchFamily="18" charset="0"/>
              <a:ea typeface="+mj-ea"/>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62" y="6854868"/>
            <a:ext cx="35814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6" y="1921053"/>
            <a:ext cx="12150169" cy="1404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69" y="4182085"/>
            <a:ext cx="12018199" cy="151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Прямоугольник 14"/>
          <p:cNvSpPr/>
          <p:nvPr/>
        </p:nvSpPr>
        <p:spPr>
          <a:xfrm>
            <a:off x="12118019" y="8660538"/>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14</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60164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travelfortours.com/wp-content/uploads/2020/01/New-York-C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5" y="-66574"/>
            <a:ext cx="13093565" cy="982017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6903" y="0"/>
            <a:ext cx="11067886" cy="584775"/>
          </a:xfrm>
          <a:prstGeom prst="rect">
            <a:avLst/>
          </a:prstGeom>
        </p:spPr>
        <p:txBody>
          <a:bodyPr wrap="square">
            <a:spAutoFit/>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Overview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of the work done:</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sp>
        <p:nvSpPr>
          <p:cNvPr id="7" name="Прямоугольник 6"/>
          <p:cNvSpPr/>
          <p:nvPr/>
        </p:nvSpPr>
        <p:spPr>
          <a:xfrm>
            <a:off x="5308645" y="479345"/>
            <a:ext cx="7689088" cy="9325630"/>
          </a:xfrm>
          <a:prstGeom prst="rect">
            <a:avLst/>
          </a:prstGeom>
          <a:gradFill>
            <a:gsLst>
              <a:gs pos="0">
                <a:srgbClr val="FFC000"/>
              </a:gs>
              <a:gs pos="74000">
                <a:schemeClr val="accent1">
                  <a:tint val="44500"/>
                  <a:satMod val="160000"/>
                  <a:alpha val="46000"/>
                </a:schemeClr>
              </a:gs>
              <a:gs pos="100000">
                <a:schemeClr val="accent1">
                  <a:tint val="23500"/>
                  <a:satMod val="160000"/>
                </a:schemeClr>
              </a:gs>
            </a:gsLst>
            <a:lin ang="5400000" scaled="0"/>
          </a:gradFill>
        </p:spPr>
        <p:txBody>
          <a:bodyPr wrap="square">
            <a:spAutoFit/>
          </a:bodyPr>
          <a:lstStyle/>
          <a:p>
            <a:r>
              <a:rPr lang="en-US" sz="2400" b="1" dirty="0">
                <a:latin typeface="Swis721 BlkCn BT" panose="020B0806030502040204" pitchFamily="34" charset="0"/>
                <a:ea typeface="+mj-ea"/>
                <a:cs typeface="Times New Roman" panose="02020603050405020304" pitchFamily="18" charset="0"/>
              </a:rPr>
              <a:t>In the course of the task , the following points were </a:t>
            </a:r>
            <a:r>
              <a:rPr lang="en-US" sz="2400" b="1" dirty="0" smtClean="0">
                <a:latin typeface="Swis721 BlkCn BT" panose="020B0806030502040204" pitchFamily="34" charset="0"/>
                <a:ea typeface="+mj-ea"/>
                <a:cs typeface="Times New Roman" panose="02020603050405020304" pitchFamily="18" charset="0"/>
              </a:rPr>
              <a:t>achieved</a:t>
            </a:r>
            <a:r>
              <a:rPr lang="ru-RU" sz="2400" b="1" dirty="0" smtClean="0">
                <a:latin typeface="Swis721 BlkCn BT" panose="020B0806030502040204" pitchFamily="34" charset="0"/>
                <a:ea typeface="+mj-ea"/>
                <a:cs typeface="Times New Roman" panose="02020603050405020304" pitchFamily="18" charset="0"/>
              </a:rPr>
              <a:t>:</a:t>
            </a:r>
            <a:endParaRPr lang="en-US" sz="2400" b="1" dirty="0" smtClean="0">
              <a:latin typeface="Swis721 BlkCn BT" panose="020B0806030502040204" pitchFamily="34" charset="0"/>
              <a:ea typeface="+mj-ea"/>
              <a:cs typeface="Times New Roman" panose="02020603050405020304" pitchFamily="18" charset="0"/>
            </a:endParaRPr>
          </a:p>
          <a:p>
            <a:pPr marL="457200" indent="-457200">
              <a:buAutoNum type="arabicParenR"/>
            </a:pPr>
            <a:endParaRPr lang="en-US" sz="2400" dirty="0" smtClean="0">
              <a:latin typeface="Swis721 BlkCn BT" panose="020B0806030502040204" pitchFamily="34" charset="0"/>
              <a:ea typeface="+mj-ea"/>
              <a:cs typeface="Times New Roman" panose="02020603050405020304" pitchFamily="18" charset="0"/>
            </a:endParaRPr>
          </a:p>
          <a:p>
            <a:pPr marL="457200" indent="-457200">
              <a:buAutoNum type="arabicParenR"/>
            </a:pPr>
            <a:r>
              <a:rPr lang="en-US" sz="2400" dirty="0" smtClean="0">
                <a:latin typeface="Swis721 BlkCn BT" panose="020B0806030502040204" pitchFamily="34" charset="0"/>
                <a:ea typeface="+mj-ea"/>
                <a:cs typeface="Times New Roman" panose="02020603050405020304" pitchFamily="18" charset="0"/>
              </a:rPr>
              <a:t>We </a:t>
            </a:r>
            <a:r>
              <a:rPr lang="en-US" sz="2400" dirty="0">
                <a:latin typeface="Swis721 BlkCn BT" panose="020B0806030502040204" pitchFamily="34" charset="0"/>
                <a:ea typeface="+mj-ea"/>
                <a:cs typeface="Times New Roman" panose="02020603050405020304" pitchFamily="18" charset="0"/>
              </a:rPr>
              <a:t>were able to analyze  about 10 million lines of complaints about various non-emergency complaints since 2018 in New York. Most valuable of them we visualized.</a:t>
            </a:r>
          </a:p>
          <a:p>
            <a:pPr marL="457200" indent="-457200">
              <a:buAutoNum type="arabicParenR"/>
            </a:pPr>
            <a:r>
              <a:rPr lang="en-US" sz="2400" dirty="0" smtClean="0">
                <a:latin typeface="Swis721 BlkCn BT" panose="020B0806030502040204" pitchFamily="34" charset="0"/>
                <a:ea typeface="+mj-ea"/>
                <a:cs typeface="Times New Roman" panose="02020603050405020304" pitchFamily="18" charset="0"/>
              </a:rPr>
              <a:t>We </a:t>
            </a:r>
            <a:r>
              <a:rPr lang="en-US" sz="2400" dirty="0">
                <a:latin typeface="Swis721 BlkCn BT" panose="020B0806030502040204" pitchFamily="34" charset="0"/>
                <a:ea typeface="+mj-ea"/>
                <a:cs typeface="Times New Roman" panose="02020603050405020304" pitchFamily="18" charset="0"/>
              </a:rPr>
              <a:t>have decided which of </a:t>
            </a:r>
            <a:r>
              <a:rPr lang="en-US" sz="2400" dirty="0" smtClean="0">
                <a:latin typeface="Swis721 BlkCn BT" panose="020B0806030502040204" pitchFamily="34" charset="0"/>
                <a:ea typeface="+mj-ea"/>
                <a:cs typeface="Times New Roman" panose="02020603050405020304" pitchFamily="18" charset="0"/>
              </a:rPr>
              <a:t>complaints are </a:t>
            </a:r>
            <a:r>
              <a:rPr lang="en-US" sz="2400" dirty="0">
                <a:latin typeface="Swis721 BlkCn BT" panose="020B0806030502040204" pitchFamily="34" charset="0"/>
                <a:ea typeface="+mj-ea"/>
                <a:cs typeface="Times New Roman" panose="02020603050405020304" pitchFamily="18" charset="0"/>
              </a:rPr>
              <a:t>the most frequent - these are undoubtedly problems with heating. So it's recommended to take some kind of improvement for this type of complaint first.</a:t>
            </a:r>
          </a:p>
          <a:p>
            <a:pPr marL="457200" indent="-457200">
              <a:buAutoNum type="arabicParenR"/>
            </a:pPr>
            <a:r>
              <a:rPr lang="en-US" sz="2400" dirty="0">
                <a:latin typeface="Swis721 BlkCn BT" panose="020B0806030502040204" pitchFamily="34" charset="0"/>
                <a:ea typeface="+mj-ea"/>
                <a:cs typeface="Times New Roman" panose="02020603050405020304" pitchFamily="18" charset="0"/>
              </a:rPr>
              <a:t>A</a:t>
            </a:r>
            <a:r>
              <a:rPr lang="en-US" sz="2400" dirty="0" smtClean="0">
                <a:latin typeface="Swis721 BlkCn BT" panose="020B0806030502040204" pitchFamily="34" charset="0"/>
                <a:ea typeface="+mj-ea"/>
                <a:cs typeface="Times New Roman" panose="02020603050405020304" pitchFamily="18" charset="0"/>
              </a:rPr>
              <a:t>nalyzing </a:t>
            </a:r>
            <a:r>
              <a:rPr lang="en-US" sz="2400" dirty="0">
                <a:latin typeface="Swis721 BlkCn BT" panose="020B0806030502040204" pitchFamily="34" charset="0"/>
                <a:ea typeface="+mj-ea"/>
                <a:cs typeface="Times New Roman" panose="02020603050405020304" pitchFamily="18" charset="0"/>
              </a:rPr>
              <a:t>statistical data on complaints about heating,  we determined the most problematic </a:t>
            </a:r>
            <a:r>
              <a:rPr lang="en-US" sz="2400" dirty="0" smtClean="0">
                <a:latin typeface="Swis721 BlkCn BT" panose="020B0806030502040204" pitchFamily="34" charset="0"/>
                <a:ea typeface="+mj-ea"/>
                <a:cs typeface="Times New Roman" panose="02020603050405020304" pitchFamily="18" charset="0"/>
              </a:rPr>
              <a:t>boroughs,</a:t>
            </a:r>
            <a:r>
              <a:rPr lang="ru-RU" sz="2400" dirty="0" smtClean="0">
                <a:latin typeface="Swis721 BlkCn BT" panose="020B0806030502040204" pitchFamily="34" charset="0"/>
                <a:ea typeface="+mj-ea"/>
                <a:cs typeface="Times New Roman" panose="02020603050405020304" pitchFamily="18" charset="0"/>
              </a:rPr>
              <a:t> </a:t>
            </a:r>
            <a:r>
              <a:rPr lang="en-US" sz="2400" dirty="0">
                <a:latin typeface="Swis721 BlkCn BT" panose="020B0806030502040204" pitchFamily="34" charset="0"/>
                <a:ea typeface="+mj-ea"/>
                <a:cs typeface="Times New Roman" panose="02020603050405020304" pitchFamily="18" charset="0"/>
              </a:rPr>
              <a:t>postal codes and streets.</a:t>
            </a:r>
            <a:endParaRPr lang="ru-RU" sz="2400" dirty="0">
              <a:latin typeface="Swis721 BlkCn BT" panose="020B0806030502040204" pitchFamily="34" charset="0"/>
              <a:ea typeface="+mj-ea"/>
              <a:cs typeface="Times New Roman" panose="02020603050405020304" pitchFamily="18" charset="0"/>
            </a:endParaRPr>
          </a:p>
          <a:p>
            <a:pPr marL="457200" indent="-457200">
              <a:buAutoNum type="arabicParenR"/>
            </a:pPr>
            <a:r>
              <a:rPr lang="en-US" sz="2400" dirty="0">
                <a:latin typeface="Swis721 BlkCn BT" panose="020B0806030502040204" pitchFamily="34" charset="0"/>
                <a:ea typeface="+mj-ea"/>
                <a:cs typeface="Times New Roman" panose="02020603050405020304" pitchFamily="18" charset="0"/>
              </a:rPr>
              <a:t>We have determined the dependence of the parameters of houses, characteristics of tax plots, geographical location on the number of complaints about heating</a:t>
            </a:r>
            <a:endParaRPr lang="ru-RU" sz="2400" dirty="0">
              <a:latin typeface="Swis721 BlkCn BT" panose="020B0806030502040204" pitchFamily="34" charset="0"/>
              <a:ea typeface="+mj-ea"/>
              <a:cs typeface="Times New Roman" panose="02020603050405020304" pitchFamily="18" charset="0"/>
            </a:endParaRPr>
          </a:p>
          <a:p>
            <a:pPr marL="457200" indent="-457200">
              <a:buAutoNum type="arabicParenR"/>
            </a:pPr>
            <a:r>
              <a:rPr lang="en-US" sz="2400" dirty="0">
                <a:latin typeface="Swis721 BlkCn BT" panose="020B0806030502040204" pitchFamily="34" charset="0"/>
                <a:ea typeface="+mj-ea"/>
                <a:cs typeface="Times New Roman" panose="02020603050405020304" pitchFamily="18" charset="0"/>
              </a:rPr>
              <a:t>We have built a binary predictive model that determines with 94% accuracy whether a particular "location type" will be problematic based on the parameters of the land plot, geographical data of the land object, tax characteristics</a:t>
            </a:r>
            <a:endParaRPr lang="ru-RU" sz="2400" dirty="0">
              <a:latin typeface="Swis721 BlkCn BT" panose="020B0806030502040204" pitchFamily="34" charset="0"/>
              <a:ea typeface="+mj-ea"/>
              <a:cs typeface="Times New Roman" panose="02020603050405020304" pitchFamily="18" charset="0"/>
            </a:endParaRPr>
          </a:p>
          <a:p>
            <a:pPr marL="457200" indent="-457200">
              <a:buAutoNum type="arabicParenR"/>
            </a:pPr>
            <a:r>
              <a:rPr lang="en-US" sz="2400" dirty="0">
                <a:latin typeface="Swis721 BlkCn BT" panose="020B0806030502040204" pitchFamily="34" charset="0"/>
                <a:ea typeface="+mj-ea"/>
                <a:cs typeface="Times New Roman" panose="02020603050405020304" pitchFamily="18" charset="0"/>
              </a:rPr>
              <a:t>Confirmed the accuracy by manual </a:t>
            </a:r>
            <a:r>
              <a:rPr lang="en-US" sz="2400" dirty="0" smtClean="0">
                <a:latin typeface="Swis721 BlkCn BT" panose="020B0806030502040204" pitchFamily="34" charset="0"/>
                <a:ea typeface="+mj-ea"/>
                <a:cs typeface="Times New Roman" panose="02020603050405020304" pitchFamily="18" charset="0"/>
              </a:rPr>
              <a:t>verification</a:t>
            </a:r>
          </a:p>
          <a:p>
            <a:pPr marL="457200" indent="-457200">
              <a:buAutoNum type="arabicParenR"/>
            </a:pPr>
            <a:r>
              <a:rPr lang="en-US" sz="2400" dirty="0">
                <a:latin typeface="Swis721 BlkCn BT" panose="020B0806030502040204" pitchFamily="34" charset="0"/>
                <a:ea typeface="+mj-ea"/>
                <a:cs typeface="Times New Roman" panose="02020603050405020304" pitchFamily="18" charset="0"/>
              </a:rPr>
              <a:t>This work can be easily scaled for new </a:t>
            </a:r>
            <a:r>
              <a:rPr lang="en-US" sz="2400" dirty="0" smtClean="0">
                <a:latin typeface="Swis721 BlkCn BT" panose="020B0806030502040204" pitchFamily="34" charset="0"/>
                <a:ea typeface="+mj-ea"/>
                <a:cs typeface="Times New Roman" panose="02020603050405020304" pitchFamily="18" charset="0"/>
              </a:rPr>
              <a:t>data</a:t>
            </a:r>
            <a:endParaRPr lang="ru-RU" sz="2400" dirty="0">
              <a:latin typeface="Times New Roman" panose="02020603050405020304" pitchFamily="18" charset="0"/>
              <a:ea typeface="+mj-ea"/>
              <a:cs typeface="Times New Roman" panose="02020603050405020304" pitchFamily="18" charset="0"/>
            </a:endParaRPr>
          </a:p>
        </p:txBody>
      </p:sp>
      <p:sp>
        <p:nvSpPr>
          <p:cNvPr id="8" name="Прямоугольник 7"/>
          <p:cNvSpPr/>
          <p:nvPr/>
        </p:nvSpPr>
        <p:spPr>
          <a:xfrm>
            <a:off x="12118019" y="8660538"/>
            <a:ext cx="886781" cy="923330"/>
          </a:xfrm>
          <a:prstGeom prst="rect">
            <a:avLst/>
          </a:prstGeom>
          <a:noFill/>
        </p:spPr>
        <p:txBody>
          <a:bodyPr wrap="none" lIns="91440" tIns="45720" rIns="91440" bIns="45720">
            <a:spAutoFit/>
          </a:bodyPr>
          <a:lstStyle/>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15</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AutoShape 2" descr="The 13 Biggest Misconceptions People Have About New York 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6980535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F43FE69-1178-4B91-8923-94E163E94E0A}" type="slidenum">
              <a:rPr lang="en-GB" altLang="ru-RU" smtClean="0"/>
              <a:pPr/>
              <a:t>16</a:t>
            </a:fld>
            <a:endParaRPr lang="en-GB" altLang="ru-RU"/>
          </a:p>
        </p:txBody>
      </p:sp>
      <p:pic>
        <p:nvPicPr>
          <p:cNvPr id="4101" name="Picture 5" descr="C:\Users\иван\Desktop\през\3_auto_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3004800" cy="975360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7771932" y="1318160"/>
            <a:ext cx="5138615" cy="2308324"/>
          </a:xfrm>
          <a:prstGeom prst="rect">
            <a:avLst/>
          </a:prstGeom>
        </p:spPr>
        <p:txBody>
          <a:bodyPr wrap="square">
            <a:spAutoFit/>
          </a:bodyPr>
          <a:lstStyle/>
          <a:p>
            <a:r>
              <a:rPr lang="en-US" sz="2400" dirty="0">
                <a:latin typeface="Swis721 BlkCn BT" panose="020B0806030502040204" pitchFamily="34" charset="0"/>
                <a:ea typeface="+mj-ea"/>
                <a:cs typeface="Times New Roman" panose="02020603050405020304" pitchFamily="18" charset="0"/>
              </a:rPr>
              <a:t>Thank you for your time. </a:t>
            </a:r>
            <a:r>
              <a:rPr lang="en-US" sz="2400" dirty="0" smtClean="0">
                <a:latin typeface="Swis721 BlkCn BT" panose="020B0806030502040204" pitchFamily="34" charset="0"/>
                <a:ea typeface="+mj-ea"/>
                <a:cs typeface="Times New Roman" panose="02020603050405020304" pitchFamily="18" charset="0"/>
              </a:rPr>
              <a:t/>
            </a:r>
            <a:br>
              <a:rPr lang="en-US" sz="2400" dirty="0" smtClean="0">
                <a:latin typeface="Swis721 BlkCn BT" panose="020B0806030502040204" pitchFamily="34" charset="0"/>
                <a:ea typeface="+mj-ea"/>
                <a:cs typeface="Times New Roman" panose="02020603050405020304" pitchFamily="18" charset="0"/>
              </a:rPr>
            </a:br>
            <a:r>
              <a:rPr lang="en-US" sz="2400" dirty="0" smtClean="0">
                <a:latin typeface="Swis721 BlkCn BT" panose="020B0806030502040204" pitchFamily="34" charset="0"/>
                <a:ea typeface="+mj-ea"/>
                <a:cs typeface="Times New Roman" panose="02020603050405020304" pitchFamily="18" charset="0"/>
              </a:rPr>
              <a:t>Be </a:t>
            </a:r>
            <a:r>
              <a:rPr lang="en-US" sz="2400" dirty="0">
                <a:latin typeface="Swis721 BlkCn BT" panose="020B0806030502040204" pitchFamily="34" charset="0"/>
                <a:ea typeface="+mj-ea"/>
                <a:cs typeface="Times New Roman" panose="02020603050405020304" pitchFamily="18" charset="0"/>
              </a:rPr>
              <a:t>safe</a:t>
            </a:r>
            <a:r>
              <a:rPr lang="en-US" sz="2400" dirty="0" smtClean="0">
                <a:latin typeface="Swis721 BlkCn BT" panose="020B0806030502040204" pitchFamily="34" charset="0"/>
                <a:ea typeface="+mj-ea"/>
                <a:cs typeface="Times New Roman" panose="02020603050405020304" pitchFamily="18" charset="0"/>
              </a:rPr>
              <a:t>!</a:t>
            </a:r>
          </a:p>
          <a:p>
            <a:endParaRPr lang="en-US" sz="2400" dirty="0">
              <a:latin typeface="Swis721 BlkCn BT" panose="020B0806030502040204" pitchFamily="34" charset="0"/>
              <a:ea typeface="+mj-ea"/>
              <a:cs typeface="Times New Roman" panose="02020603050405020304" pitchFamily="18" charset="0"/>
            </a:endParaRPr>
          </a:p>
          <a:p>
            <a:r>
              <a:rPr lang="en-US" sz="2400" dirty="0">
                <a:latin typeface="Swis721 BlkCn BT" panose="020B0806030502040204" pitchFamily="34" charset="0"/>
                <a:cs typeface="Times New Roman" panose="02020603050405020304" pitchFamily="18" charset="0"/>
              </a:rPr>
              <a:t>for any questions, write to the mail:</a:t>
            </a:r>
            <a:r>
              <a:rPr lang="ru-RU" sz="2400" dirty="0">
                <a:latin typeface="Swis721 BlkCn BT" panose="020B0806030502040204" pitchFamily="34" charset="0"/>
                <a:cs typeface="Times New Roman" panose="02020603050405020304" pitchFamily="18" charset="0"/>
              </a:rPr>
              <a:t/>
            </a:r>
            <a:br>
              <a:rPr lang="ru-RU" sz="2400" dirty="0">
                <a:latin typeface="Swis721 BlkCn BT" panose="020B0806030502040204" pitchFamily="34" charset="0"/>
                <a:cs typeface="Times New Roman" panose="02020603050405020304" pitchFamily="18" charset="0"/>
              </a:rPr>
            </a:br>
            <a:r>
              <a:rPr lang="en-US" sz="2400" dirty="0">
                <a:latin typeface="Swis721 BlkCn BT" panose="020B0806030502040204" pitchFamily="34" charset="0"/>
                <a:cs typeface="Times New Roman" panose="02020603050405020304" pitchFamily="18" charset="0"/>
              </a:rPr>
              <a:t>a.dziubkou@gmail.com</a:t>
            </a:r>
          </a:p>
          <a:p>
            <a:endParaRPr lang="ru-RU" sz="2400" dirty="0">
              <a:latin typeface="Times New Roman" panose="02020603050405020304" pitchFamily="18" charset="0"/>
              <a:ea typeface="+mj-ea"/>
              <a:cs typeface="Times New Roman" panose="02020603050405020304" pitchFamily="18" charset="0"/>
            </a:endParaRPr>
          </a:p>
        </p:txBody>
      </p:sp>
      <p:sp>
        <p:nvSpPr>
          <p:cNvPr id="10" name="Прямоугольник 9"/>
          <p:cNvSpPr/>
          <p:nvPr/>
        </p:nvSpPr>
        <p:spPr>
          <a:xfrm>
            <a:off x="12118019" y="8660538"/>
            <a:ext cx="886781"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16</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419363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284322" y="-554404"/>
            <a:ext cx="12505727" cy="8588931"/>
            <a:chOff x="397385" y="1744729"/>
            <a:chExt cx="11502008" cy="5436358"/>
          </a:xfrm>
        </p:grpSpPr>
        <p:sp>
          <p:nvSpPr>
            <p:cNvPr id="3" name="Прямоугольник 2"/>
            <p:cNvSpPr/>
            <p:nvPr/>
          </p:nvSpPr>
          <p:spPr>
            <a:xfrm>
              <a:off x="397385" y="2304287"/>
              <a:ext cx="11502008" cy="4876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 name="Title 1"/>
            <p:cNvSpPr txBox="1">
              <a:spLocks/>
            </p:cNvSpPr>
            <p:nvPr/>
          </p:nvSpPr>
          <p:spPr bwMode="auto">
            <a:xfrm>
              <a:off x="487093" y="1744729"/>
              <a:ext cx="10708855" cy="1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endPar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a:p>
              <a:pPr eaLnBrk="1" hangingPunct="1"/>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a:p>
              <a:pPr eaLnBrk="1" hangingPunct="1"/>
              <a:endPar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a:p>
              <a:pPr eaLnBrk="1" hangingPunct="1"/>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What is the 311 service, the Department of Housing Preservation and Development of New York City</a:t>
              </a:r>
            </a:p>
            <a:p>
              <a:pPr eaLnBrk="1" hangingPunct="1"/>
              <a:endPar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a:p>
              <a:pPr eaLnBrk="1" hangingPunct="1"/>
              <a:endPar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a:p>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 	</a:t>
              </a:r>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wis721 BlkCn BT" panose="020B0806030502040204" pitchFamily="34" charset="0"/>
                <a:ea typeface="+mn-ea"/>
                <a:cs typeface="Times New Roman" panose="02020603050405020304" pitchFamily="18" charset="0"/>
              </a:endParaRPr>
            </a:p>
          </p:txBody>
        </p:sp>
      </p:gr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2" y="4182086"/>
            <a:ext cx="12505727" cy="53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Номер слайда 1"/>
          <p:cNvSpPr>
            <a:spLocks noGrp="1"/>
          </p:cNvSpPr>
          <p:nvPr>
            <p:ph type="sldNum" sz="quarter" idx="12"/>
          </p:nvPr>
        </p:nvSpPr>
        <p:spPr/>
        <p:txBody>
          <a:bodyPr/>
          <a:lstStyle/>
          <a:p>
            <a:fld id="{2F43FE69-1178-4B91-8923-94E163E94E0A}" type="slidenum">
              <a:rPr lang="en-GB" altLang="ru-RU" smtClean="0"/>
              <a:pPr/>
              <a:t>2</a:t>
            </a:fld>
            <a:endParaRPr lang="en-GB" altLang="ru-RU"/>
          </a:p>
        </p:txBody>
      </p:sp>
      <p:sp>
        <p:nvSpPr>
          <p:cNvPr id="7" name="Прямоугольник 6"/>
          <p:cNvSpPr/>
          <p:nvPr/>
        </p:nvSpPr>
        <p:spPr>
          <a:xfrm>
            <a:off x="381857" y="1511499"/>
            <a:ext cx="12408191" cy="2308324"/>
          </a:xfrm>
          <a:prstGeom prst="rect">
            <a:avLst/>
          </a:prstGeom>
        </p:spPr>
        <p:txBody>
          <a:bodyPr wrap="square">
            <a:spAutoFit/>
          </a:bodyPr>
          <a:lstStyle/>
          <a:p>
            <a:r>
              <a:rPr lang="en-US" sz="2400" dirty="0">
                <a:latin typeface="Swis721 BlkCn BT" panose="020B0806030502040204" pitchFamily="34" charset="0"/>
                <a:ea typeface="+mj-ea"/>
                <a:cs typeface="Times New Roman" panose="02020603050405020304" pitchFamily="18" charset="0"/>
              </a:rPr>
              <a:t>311 is the online service that provides the public with quick, easy access to all New York City government non-emergency services and information while offering the best customer service. Also, 311 service do an analysis of service delivery. We can consider it as a link between usual people and government non-emergency services. The Department of Housing Preservation and Development of New York City are one of these services that is available under 311 and help to solve issues with housing and buildings.</a:t>
            </a:r>
          </a:p>
        </p:txBody>
      </p:sp>
      <p:sp>
        <p:nvSpPr>
          <p:cNvPr id="8" name="Прямоугольник 7"/>
          <p:cNvSpPr/>
          <p:nvPr/>
        </p:nvSpPr>
        <p:spPr>
          <a:xfrm>
            <a:off x="12254325"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Прямоугольник 218"/>
          <p:cNvSpPr/>
          <p:nvPr/>
        </p:nvSpPr>
        <p:spPr>
          <a:xfrm>
            <a:off x="284322"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grpSp>
        <p:nvGrpSpPr>
          <p:cNvPr id="196" name="Группа 195"/>
          <p:cNvGrpSpPr/>
          <p:nvPr/>
        </p:nvGrpSpPr>
        <p:grpSpPr>
          <a:xfrm>
            <a:off x="4423481" y="1055574"/>
            <a:ext cx="8677923" cy="6454699"/>
            <a:chOff x="4853198" y="1576419"/>
            <a:chExt cx="6263602" cy="5274557"/>
          </a:xfrm>
        </p:grpSpPr>
        <p:sp>
          <p:nvSpPr>
            <p:cNvPr id="71" name="Freeform 13">
              <a:extLst>
                <a:ext uri="{FF2B5EF4-FFF2-40B4-BE49-F238E27FC236}">
                  <a16:creationId xmlns="" xmlns:a16="http://schemas.microsoft.com/office/drawing/2014/main" xmlns:lc="http://schemas.openxmlformats.org/drawingml/2006/lockedCanvas" id="{2F0C2402-CC77-4AC0-87AF-3BBE8540126A}"/>
                </a:ext>
              </a:extLst>
            </p:cNvPr>
            <p:cNvSpPr>
              <a:spLocks/>
            </p:cNvSpPr>
            <p:nvPr/>
          </p:nvSpPr>
          <p:spPr bwMode="auto">
            <a:xfrm>
              <a:off x="5209231" y="1576419"/>
              <a:ext cx="5806381" cy="1934108"/>
            </a:xfrm>
            <a:custGeom>
              <a:avLst/>
              <a:gdLst>
                <a:gd name="T0" fmla="*/ 39 w 1680"/>
                <a:gd name="T1" fmla="*/ 5 h 561"/>
                <a:gd name="T2" fmla="*/ 0 w 1680"/>
                <a:gd name="T3" fmla="*/ 36 h 561"/>
                <a:gd name="T4" fmla="*/ 0 w 1680"/>
                <a:gd name="T5" fmla="*/ 252 h 561"/>
                <a:gd name="T6" fmla="*/ 39 w 1680"/>
                <a:gd name="T7" fmla="*/ 299 h 561"/>
                <a:gd name="T8" fmla="*/ 134 w 1680"/>
                <a:gd name="T9" fmla="*/ 314 h 561"/>
                <a:gd name="T10" fmla="*/ 174 w 1680"/>
                <a:gd name="T11" fmla="*/ 321 h 561"/>
                <a:gd name="T12" fmla="*/ 213 w 1680"/>
                <a:gd name="T13" fmla="*/ 328 h 561"/>
                <a:gd name="T14" fmla="*/ 1680 w 1680"/>
                <a:gd name="T15" fmla="*/ 561 h 561"/>
                <a:gd name="T16" fmla="*/ 1680 w 1680"/>
                <a:gd name="T17" fmla="*/ 517 h 561"/>
                <a:gd name="T18" fmla="*/ 1680 w 1680"/>
                <a:gd name="T19" fmla="*/ 358 h 561"/>
                <a:gd name="T20" fmla="*/ 39 w 1680"/>
                <a:gd name="T21" fmla="*/ 5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 h="561">
                  <a:moveTo>
                    <a:pt x="39" y="5"/>
                  </a:moveTo>
                  <a:cubicBezTo>
                    <a:pt x="17" y="0"/>
                    <a:pt x="0" y="14"/>
                    <a:pt x="0" y="36"/>
                  </a:cubicBezTo>
                  <a:cubicBezTo>
                    <a:pt x="0" y="252"/>
                    <a:pt x="0" y="252"/>
                    <a:pt x="0" y="252"/>
                  </a:cubicBezTo>
                  <a:cubicBezTo>
                    <a:pt x="0" y="274"/>
                    <a:pt x="18" y="295"/>
                    <a:pt x="39" y="299"/>
                  </a:cubicBezTo>
                  <a:cubicBezTo>
                    <a:pt x="134" y="314"/>
                    <a:pt x="134" y="314"/>
                    <a:pt x="134" y="314"/>
                  </a:cubicBezTo>
                  <a:cubicBezTo>
                    <a:pt x="145" y="316"/>
                    <a:pt x="159" y="319"/>
                    <a:pt x="174" y="321"/>
                  </a:cubicBezTo>
                  <a:cubicBezTo>
                    <a:pt x="188" y="323"/>
                    <a:pt x="202" y="326"/>
                    <a:pt x="213" y="328"/>
                  </a:cubicBezTo>
                  <a:cubicBezTo>
                    <a:pt x="1680" y="561"/>
                    <a:pt x="1680" y="561"/>
                    <a:pt x="1680" y="561"/>
                  </a:cubicBezTo>
                  <a:cubicBezTo>
                    <a:pt x="1680" y="517"/>
                    <a:pt x="1680" y="517"/>
                    <a:pt x="1680" y="517"/>
                  </a:cubicBezTo>
                  <a:cubicBezTo>
                    <a:pt x="1680" y="358"/>
                    <a:pt x="1680" y="358"/>
                    <a:pt x="1680" y="358"/>
                  </a:cubicBezTo>
                  <a:lnTo>
                    <a:pt x="39" y="5"/>
                  </a:lnTo>
                  <a:close/>
                </a:path>
              </a:pathLst>
            </a:custGeom>
            <a:gradFill>
              <a:gsLst>
                <a:gs pos="0">
                  <a:schemeClr val="accent1"/>
                </a:gs>
                <a:gs pos="100000">
                  <a:schemeClr val="accent1">
                    <a:lumMod val="75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2" name="Freeform 14">
              <a:extLst>
                <a:ext uri="{FF2B5EF4-FFF2-40B4-BE49-F238E27FC236}">
                  <a16:creationId xmlns="" xmlns:a16="http://schemas.microsoft.com/office/drawing/2014/main" xmlns:lc="http://schemas.openxmlformats.org/drawingml/2006/lockedCanvas" id="{D3372C4C-6367-4943-BF57-ED418DDA1B81}"/>
                </a:ext>
              </a:extLst>
            </p:cNvPr>
            <p:cNvSpPr>
              <a:spLocks/>
            </p:cNvSpPr>
            <p:nvPr/>
          </p:nvSpPr>
          <p:spPr bwMode="auto">
            <a:xfrm>
              <a:off x="5811103" y="2673452"/>
              <a:ext cx="5204509" cy="1555401"/>
            </a:xfrm>
            <a:custGeom>
              <a:avLst/>
              <a:gdLst>
                <a:gd name="T0" fmla="*/ 39 w 1506"/>
                <a:gd name="T1" fmla="*/ 7 h 451"/>
                <a:gd name="T2" fmla="*/ 0 w 1506"/>
                <a:gd name="T3" fmla="*/ 0 h 451"/>
                <a:gd name="T4" fmla="*/ 0 w 1506"/>
                <a:gd name="T5" fmla="*/ 262 h 451"/>
                <a:gd name="T6" fmla="*/ 39 w 1506"/>
                <a:gd name="T7" fmla="*/ 306 h 451"/>
                <a:gd name="T8" fmla="*/ 121 w 1506"/>
                <a:gd name="T9" fmla="*/ 314 h 451"/>
                <a:gd name="T10" fmla="*/ 160 w 1506"/>
                <a:gd name="T11" fmla="*/ 319 h 451"/>
                <a:gd name="T12" fmla="*/ 200 w 1506"/>
                <a:gd name="T13" fmla="*/ 323 h 451"/>
                <a:gd name="T14" fmla="*/ 1506 w 1506"/>
                <a:gd name="T15" fmla="*/ 451 h 451"/>
                <a:gd name="T16" fmla="*/ 1506 w 1506"/>
                <a:gd name="T17" fmla="*/ 401 h 451"/>
                <a:gd name="T18" fmla="*/ 1506 w 1506"/>
                <a:gd name="T19" fmla="*/ 240 h 451"/>
                <a:gd name="T20" fmla="*/ 39 w 1506"/>
                <a:gd name="T21" fmla="*/ 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6" h="451">
                  <a:moveTo>
                    <a:pt x="39" y="7"/>
                  </a:moveTo>
                  <a:cubicBezTo>
                    <a:pt x="28" y="5"/>
                    <a:pt x="14" y="2"/>
                    <a:pt x="0" y="0"/>
                  </a:cubicBezTo>
                  <a:cubicBezTo>
                    <a:pt x="0" y="262"/>
                    <a:pt x="0" y="262"/>
                    <a:pt x="0" y="262"/>
                  </a:cubicBezTo>
                  <a:cubicBezTo>
                    <a:pt x="0" y="284"/>
                    <a:pt x="17" y="304"/>
                    <a:pt x="39" y="306"/>
                  </a:cubicBezTo>
                  <a:cubicBezTo>
                    <a:pt x="121" y="314"/>
                    <a:pt x="121" y="314"/>
                    <a:pt x="121" y="314"/>
                  </a:cubicBezTo>
                  <a:cubicBezTo>
                    <a:pt x="132" y="316"/>
                    <a:pt x="146" y="317"/>
                    <a:pt x="160" y="319"/>
                  </a:cubicBezTo>
                  <a:cubicBezTo>
                    <a:pt x="175" y="320"/>
                    <a:pt x="189" y="321"/>
                    <a:pt x="200" y="323"/>
                  </a:cubicBezTo>
                  <a:cubicBezTo>
                    <a:pt x="1506" y="451"/>
                    <a:pt x="1506" y="451"/>
                    <a:pt x="1506" y="451"/>
                  </a:cubicBezTo>
                  <a:cubicBezTo>
                    <a:pt x="1506" y="401"/>
                    <a:pt x="1506" y="401"/>
                    <a:pt x="1506" y="401"/>
                  </a:cubicBezTo>
                  <a:cubicBezTo>
                    <a:pt x="1506" y="240"/>
                    <a:pt x="1506" y="240"/>
                    <a:pt x="1506" y="240"/>
                  </a:cubicBezTo>
                  <a:lnTo>
                    <a:pt x="39" y="7"/>
                  </a:lnTo>
                  <a:close/>
                </a:path>
              </a:pathLst>
            </a:custGeom>
            <a:gradFill>
              <a:gsLst>
                <a:gs pos="0">
                  <a:schemeClr val="accent2"/>
                </a:gs>
                <a:gs pos="100000">
                  <a:schemeClr val="accent2">
                    <a:lumMod val="50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3" name="Freeform 15">
              <a:extLst>
                <a:ext uri="{FF2B5EF4-FFF2-40B4-BE49-F238E27FC236}">
                  <a16:creationId xmlns="" xmlns:a16="http://schemas.microsoft.com/office/drawing/2014/main" xmlns:lc="http://schemas.openxmlformats.org/drawingml/2006/lockedCanvas" id="{B7BDD24E-10E3-4B38-B96B-85CE1B8C3B83}"/>
                </a:ext>
              </a:extLst>
            </p:cNvPr>
            <p:cNvSpPr>
              <a:spLocks/>
            </p:cNvSpPr>
            <p:nvPr/>
          </p:nvSpPr>
          <p:spPr bwMode="auto">
            <a:xfrm>
              <a:off x="5185978" y="5740971"/>
              <a:ext cx="5806381" cy="1110005"/>
            </a:xfrm>
            <a:custGeom>
              <a:avLst/>
              <a:gdLst>
                <a:gd name="T0" fmla="*/ 0 w 1065"/>
                <a:gd name="T1" fmla="*/ 0 h 263"/>
                <a:gd name="T2" fmla="*/ 0 w 1065"/>
                <a:gd name="T3" fmla="*/ 225 h 263"/>
                <a:gd name="T4" fmla="*/ 40 w 1065"/>
                <a:gd name="T5" fmla="*/ 261 h 263"/>
                <a:gd name="T6" fmla="*/ 1065 w 1065"/>
                <a:gd name="T7" fmla="*/ 181 h 263"/>
                <a:gd name="T8" fmla="*/ 1065 w 1065"/>
                <a:gd name="T9" fmla="*/ 7 h 263"/>
                <a:gd name="T10" fmla="*/ 40 w 1065"/>
                <a:gd name="T11" fmla="*/ 0 h 263"/>
                <a:gd name="T12" fmla="*/ 0 w 1065"/>
                <a:gd name="T13" fmla="*/ 0 h 263"/>
              </a:gdLst>
              <a:ahLst/>
              <a:cxnLst>
                <a:cxn ang="0">
                  <a:pos x="T0" y="T1"/>
                </a:cxn>
                <a:cxn ang="0">
                  <a:pos x="T2" y="T3"/>
                </a:cxn>
                <a:cxn ang="0">
                  <a:pos x="T4" y="T5"/>
                </a:cxn>
                <a:cxn ang="0">
                  <a:pos x="T6" y="T7"/>
                </a:cxn>
                <a:cxn ang="0">
                  <a:pos x="T8" y="T9"/>
                </a:cxn>
                <a:cxn ang="0">
                  <a:pos x="T10" y="T11"/>
                </a:cxn>
                <a:cxn ang="0">
                  <a:pos x="T12" y="T13"/>
                </a:cxn>
              </a:cxnLst>
              <a:rect l="0" t="0" r="r" b="b"/>
              <a:pathLst>
                <a:path w="1065" h="263">
                  <a:moveTo>
                    <a:pt x="0" y="0"/>
                  </a:moveTo>
                  <a:cubicBezTo>
                    <a:pt x="0" y="225"/>
                    <a:pt x="0" y="225"/>
                    <a:pt x="0" y="225"/>
                  </a:cubicBezTo>
                  <a:cubicBezTo>
                    <a:pt x="0" y="247"/>
                    <a:pt x="18" y="263"/>
                    <a:pt x="40" y="261"/>
                  </a:cubicBezTo>
                  <a:cubicBezTo>
                    <a:pt x="1065" y="181"/>
                    <a:pt x="1065" y="181"/>
                    <a:pt x="1065" y="181"/>
                  </a:cubicBezTo>
                  <a:cubicBezTo>
                    <a:pt x="1065" y="7"/>
                    <a:pt x="1065" y="7"/>
                    <a:pt x="1065" y="7"/>
                  </a:cubicBezTo>
                  <a:cubicBezTo>
                    <a:pt x="40" y="0"/>
                    <a:pt x="40" y="0"/>
                    <a:pt x="40" y="0"/>
                  </a:cubicBezTo>
                  <a:cubicBezTo>
                    <a:pt x="29" y="0"/>
                    <a:pt x="15" y="0"/>
                    <a:pt x="0" y="0"/>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4" name="Freeform 16">
              <a:extLst>
                <a:ext uri="{FF2B5EF4-FFF2-40B4-BE49-F238E27FC236}">
                  <a16:creationId xmlns="" xmlns:a16="http://schemas.microsoft.com/office/drawing/2014/main" xmlns:lc="http://schemas.openxmlformats.org/drawingml/2006/lockedCanvas" id="{AF1E8EAF-4B1A-4D64-AAC8-0766A09DA666}"/>
                </a:ext>
              </a:extLst>
            </p:cNvPr>
            <p:cNvSpPr>
              <a:spLocks/>
            </p:cNvSpPr>
            <p:nvPr/>
          </p:nvSpPr>
          <p:spPr bwMode="auto">
            <a:xfrm>
              <a:off x="5811102" y="3658764"/>
              <a:ext cx="5204509" cy="1338353"/>
            </a:xfrm>
            <a:custGeom>
              <a:avLst/>
              <a:gdLst>
                <a:gd name="T0" fmla="*/ 40 w 1346"/>
                <a:gd name="T1" fmla="*/ 4 h 331"/>
                <a:gd name="T2" fmla="*/ 0 w 1346"/>
                <a:gd name="T3" fmla="*/ 0 h 331"/>
                <a:gd name="T4" fmla="*/ 0 w 1346"/>
                <a:gd name="T5" fmla="*/ 245 h 331"/>
                <a:gd name="T6" fmla="*/ 40 w 1346"/>
                <a:gd name="T7" fmla="*/ 287 h 331"/>
                <a:gd name="T8" fmla="*/ 105 w 1346"/>
                <a:gd name="T9" fmla="*/ 289 h 331"/>
                <a:gd name="T10" fmla="*/ 145 w 1346"/>
                <a:gd name="T11" fmla="*/ 290 h 331"/>
                <a:gd name="T12" fmla="*/ 185 w 1346"/>
                <a:gd name="T13" fmla="*/ 291 h 331"/>
                <a:gd name="T14" fmla="*/ 1346 w 1346"/>
                <a:gd name="T15" fmla="*/ 331 h 331"/>
                <a:gd name="T16" fmla="*/ 1346 w 1346"/>
                <a:gd name="T17" fmla="*/ 285 h 331"/>
                <a:gd name="T18" fmla="*/ 1346 w 1346"/>
                <a:gd name="T19" fmla="*/ 132 h 331"/>
                <a:gd name="T20" fmla="*/ 40 w 1346"/>
                <a:gd name="T21" fmla="*/ 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6" h="331">
                  <a:moveTo>
                    <a:pt x="40" y="4"/>
                  </a:moveTo>
                  <a:cubicBezTo>
                    <a:pt x="29" y="2"/>
                    <a:pt x="15" y="1"/>
                    <a:pt x="0" y="0"/>
                  </a:cubicBezTo>
                  <a:cubicBezTo>
                    <a:pt x="0" y="245"/>
                    <a:pt x="0" y="245"/>
                    <a:pt x="0" y="245"/>
                  </a:cubicBezTo>
                  <a:cubicBezTo>
                    <a:pt x="0" y="267"/>
                    <a:pt x="18" y="286"/>
                    <a:pt x="40" y="287"/>
                  </a:cubicBezTo>
                  <a:cubicBezTo>
                    <a:pt x="105" y="289"/>
                    <a:pt x="105" y="289"/>
                    <a:pt x="105" y="289"/>
                  </a:cubicBezTo>
                  <a:cubicBezTo>
                    <a:pt x="116" y="289"/>
                    <a:pt x="130" y="289"/>
                    <a:pt x="145" y="290"/>
                  </a:cubicBezTo>
                  <a:cubicBezTo>
                    <a:pt x="159" y="290"/>
                    <a:pt x="174" y="291"/>
                    <a:pt x="185" y="291"/>
                  </a:cubicBezTo>
                  <a:cubicBezTo>
                    <a:pt x="1346" y="331"/>
                    <a:pt x="1346" y="331"/>
                    <a:pt x="1346" y="331"/>
                  </a:cubicBezTo>
                  <a:cubicBezTo>
                    <a:pt x="1346" y="285"/>
                    <a:pt x="1346" y="285"/>
                    <a:pt x="1346" y="285"/>
                  </a:cubicBezTo>
                  <a:cubicBezTo>
                    <a:pt x="1346" y="132"/>
                    <a:pt x="1346" y="132"/>
                    <a:pt x="1346" y="132"/>
                  </a:cubicBezTo>
                  <a:lnTo>
                    <a:pt x="40" y="4"/>
                  </a:lnTo>
                  <a:close/>
                </a:path>
              </a:pathLst>
            </a:custGeom>
            <a:gradFill>
              <a:gsLst>
                <a:gs pos="0">
                  <a:schemeClr val="accent4"/>
                </a:gs>
                <a:gs pos="100000">
                  <a:schemeClr val="accent4">
                    <a:lumMod val="5000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5" name="Freeform 17">
              <a:extLst>
                <a:ext uri="{FF2B5EF4-FFF2-40B4-BE49-F238E27FC236}">
                  <a16:creationId xmlns="" xmlns:a16="http://schemas.microsoft.com/office/drawing/2014/main" xmlns:lc="http://schemas.openxmlformats.org/drawingml/2006/lockedCanvas" id="{49677F50-4E33-4336-B730-D251603A071B}"/>
                </a:ext>
              </a:extLst>
            </p:cNvPr>
            <p:cNvSpPr>
              <a:spLocks/>
            </p:cNvSpPr>
            <p:nvPr/>
          </p:nvSpPr>
          <p:spPr bwMode="auto">
            <a:xfrm>
              <a:off x="5811103" y="4637967"/>
              <a:ext cx="5204509" cy="1229302"/>
            </a:xfrm>
            <a:custGeom>
              <a:avLst/>
              <a:gdLst>
                <a:gd name="T0" fmla="*/ 40 w 1201"/>
                <a:gd name="T1" fmla="*/ 1 h 283"/>
                <a:gd name="T2" fmla="*/ 0 w 1201"/>
                <a:gd name="T3" fmla="*/ 0 h 283"/>
                <a:gd name="T4" fmla="*/ 0 w 1201"/>
                <a:gd name="T5" fmla="*/ 236 h 283"/>
                <a:gd name="T6" fmla="*/ 40 w 1201"/>
                <a:gd name="T7" fmla="*/ 276 h 283"/>
                <a:gd name="T8" fmla="*/ 96 w 1201"/>
                <a:gd name="T9" fmla="*/ 276 h 283"/>
                <a:gd name="T10" fmla="*/ 136 w 1201"/>
                <a:gd name="T11" fmla="*/ 276 h 283"/>
                <a:gd name="T12" fmla="*/ 176 w 1201"/>
                <a:gd name="T13" fmla="*/ 276 h 283"/>
                <a:gd name="T14" fmla="*/ 1201 w 1201"/>
                <a:gd name="T15" fmla="*/ 283 h 283"/>
                <a:gd name="T16" fmla="*/ 1201 w 1201"/>
                <a:gd name="T17" fmla="*/ 238 h 283"/>
                <a:gd name="T18" fmla="*/ 1201 w 1201"/>
                <a:gd name="T19" fmla="*/ 41 h 283"/>
                <a:gd name="T20" fmla="*/ 40 w 1201"/>
                <a:gd name="T21" fmla="*/ 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1" h="283">
                  <a:moveTo>
                    <a:pt x="40" y="1"/>
                  </a:moveTo>
                  <a:cubicBezTo>
                    <a:pt x="29" y="1"/>
                    <a:pt x="14" y="0"/>
                    <a:pt x="0" y="0"/>
                  </a:cubicBezTo>
                  <a:cubicBezTo>
                    <a:pt x="0" y="236"/>
                    <a:pt x="0" y="236"/>
                    <a:pt x="0" y="236"/>
                  </a:cubicBezTo>
                  <a:cubicBezTo>
                    <a:pt x="0" y="258"/>
                    <a:pt x="18" y="276"/>
                    <a:pt x="40" y="276"/>
                  </a:cubicBezTo>
                  <a:cubicBezTo>
                    <a:pt x="96" y="276"/>
                    <a:pt x="96" y="276"/>
                    <a:pt x="96" y="276"/>
                  </a:cubicBezTo>
                  <a:cubicBezTo>
                    <a:pt x="107" y="276"/>
                    <a:pt x="122" y="276"/>
                    <a:pt x="136" y="276"/>
                  </a:cubicBezTo>
                  <a:cubicBezTo>
                    <a:pt x="151" y="276"/>
                    <a:pt x="165" y="276"/>
                    <a:pt x="176" y="276"/>
                  </a:cubicBezTo>
                  <a:cubicBezTo>
                    <a:pt x="1201" y="283"/>
                    <a:pt x="1201" y="283"/>
                    <a:pt x="1201" y="283"/>
                  </a:cubicBezTo>
                  <a:cubicBezTo>
                    <a:pt x="1201" y="238"/>
                    <a:pt x="1201" y="238"/>
                    <a:pt x="1201" y="238"/>
                  </a:cubicBezTo>
                  <a:cubicBezTo>
                    <a:pt x="1201" y="41"/>
                    <a:pt x="1201" y="41"/>
                    <a:pt x="1201" y="41"/>
                  </a:cubicBezTo>
                  <a:lnTo>
                    <a:pt x="40" y="1"/>
                  </a:lnTo>
                  <a:close/>
                </a:path>
              </a:pathLst>
            </a:custGeom>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6" name="TextBox 18">
              <a:extLst>
                <a:ext uri="{FF2B5EF4-FFF2-40B4-BE49-F238E27FC236}">
                  <a16:creationId xmlns="" xmlns:a16="http://schemas.microsoft.com/office/drawing/2014/main" xmlns:lc="http://schemas.openxmlformats.org/drawingml/2006/lockedCanvas" id="{49D4FBF5-D4E6-43E6-B754-DA49FD52E4FB}"/>
                </a:ext>
              </a:extLst>
            </p:cNvPr>
            <p:cNvSpPr txBox="1"/>
            <p:nvPr/>
          </p:nvSpPr>
          <p:spPr>
            <a:xfrm>
              <a:off x="5387741" y="1731548"/>
              <a:ext cx="538930" cy="83099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800" b="1" dirty="0">
                  <a:solidFill>
                    <a:schemeClr val="bg1"/>
                  </a:solidFill>
                  <a:latin typeface="Open Sans"/>
                </a:rPr>
                <a:t>1</a:t>
              </a:r>
              <a:endParaRPr lang="en-IN" sz="4800" b="1" dirty="0">
                <a:solidFill>
                  <a:schemeClr val="bg1"/>
                </a:solidFill>
                <a:latin typeface="Open Sans"/>
              </a:endParaRPr>
            </a:p>
          </p:txBody>
        </p:sp>
        <p:sp>
          <p:nvSpPr>
            <p:cNvPr id="77" name="TextBox 19">
              <a:extLst>
                <a:ext uri="{FF2B5EF4-FFF2-40B4-BE49-F238E27FC236}">
                  <a16:creationId xmlns="" xmlns:a16="http://schemas.microsoft.com/office/drawing/2014/main" xmlns:lc="http://schemas.openxmlformats.org/drawingml/2006/lockedCanvas" id="{313FC260-D8F1-4F60-B202-3BACD4C28451}"/>
                </a:ext>
              </a:extLst>
            </p:cNvPr>
            <p:cNvSpPr txBox="1"/>
            <p:nvPr/>
          </p:nvSpPr>
          <p:spPr>
            <a:xfrm>
              <a:off x="5926669" y="2804569"/>
              <a:ext cx="1042273" cy="83099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800" b="1" dirty="0" smtClean="0">
                  <a:solidFill>
                    <a:schemeClr val="bg1"/>
                  </a:solidFill>
                  <a:latin typeface="Open Sans"/>
                </a:rPr>
                <a:t>1.1</a:t>
              </a:r>
              <a:endParaRPr lang="en-IN" sz="4800" b="1" dirty="0">
                <a:solidFill>
                  <a:schemeClr val="bg1"/>
                </a:solidFill>
                <a:latin typeface="Open Sans"/>
              </a:endParaRPr>
            </a:p>
          </p:txBody>
        </p:sp>
        <p:sp>
          <p:nvSpPr>
            <p:cNvPr id="81" name="TextBox 28">
              <a:extLst>
                <a:ext uri="{FF2B5EF4-FFF2-40B4-BE49-F238E27FC236}">
                  <a16:creationId xmlns="" xmlns:a16="http://schemas.microsoft.com/office/drawing/2014/main" xmlns:lc="http://schemas.openxmlformats.org/drawingml/2006/lockedCanvas" id="{403F52EE-F41D-4F39-9BB3-C91DC84CD900}"/>
                </a:ext>
              </a:extLst>
            </p:cNvPr>
            <p:cNvSpPr txBox="1"/>
            <p:nvPr/>
          </p:nvSpPr>
          <p:spPr>
            <a:xfrm rot="16200000">
              <a:off x="4640504" y="1801913"/>
              <a:ext cx="851098"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tx1">
                      <a:lumMod val="75000"/>
                      <a:lumOff val="25000"/>
                    </a:schemeClr>
                  </a:solidFill>
                  <a:latin typeface="Open Sans"/>
                </a:rPr>
                <a:t>Step</a:t>
              </a:r>
              <a:endParaRPr lang="en-IN" sz="2000" dirty="0"/>
            </a:p>
          </p:txBody>
        </p:sp>
        <p:sp>
          <p:nvSpPr>
            <p:cNvPr id="86" name="Rectangle 33">
              <a:extLst>
                <a:ext uri="{FF2B5EF4-FFF2-40B4-BE49-F238E27FC236}">
                  <a16:creationId xmlns="" xmlns:a16="http://schemas.microsoft.com/office/drawing/2014/main" xmlns:lc="http://schemas.openxmlformats.org/drawingml/2006/lockedCanvas" id="{3FA73340-C842-4CF5-BEED-615691B8B098}"/>
                </a:ext>
              </a:extLst>
            </p:cNvPr>
            <p:cNvSpPr/>
            <p:nvPr/>
          </p:nvSpPr>
          <p:spPr>
            <a:xfrm rot="644547">
              <a:off x="6159089" y="2323216"/>
              <a:ext cx="4245758" cy="679062"/>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dirty="0">
                  <a:latin typeface="Times New Roman" panose="02020603050405020304" pitchFamily="18" charset="0"/>
                  <a:cs typeface="Times New Roman" panose="02020603050405020304" pitchFamily="18" charset="0"/>
                </a:rPr>
                <a:t>Analyze the </a:t>
              </a:r>
              <a:r>
                <a:rPr lang="en-US" b="1" dirty="0">
                  <a:latin typeface="Times New Roman" panose="02020603050405020304" pitchFamily="18" charset="0"/>
                  <a:cs typeface="Times New Roman" panose="02020603050405020304" pitchFamily="18" charset="0"/>
                </a:rPr>
                <a:t>current numbers of </a:t>
              </a:r>
              <a:r>
                <a:rPr lang="en-US" b="1" dirty="0" smtClean="0">
                  <a:latin typeface="Times New Roman" panose="02020603050405020304" pitchFamily="18" charset="0"/>
                  <a:cs typeface="Times New Roman" panose="02020603050405020304" pitchFamily="18" charset="0"/>
                </a:rPr>
                <a:t>complaints</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kern="0" dirty="0">
                <a:solidFill>
                  <a:schemeClr val="bg1"/>
                </a:solidFill>
                <a:latin typeface="Arial" pitchFamily="34" charset="0"/>
                <a:cs typeface="Arial" pitchFamily="34" charset="0"/>
              </a:endParaRPr>
            </a:p>
          </p:txBody>
        </p:sp>
        <p:sp>
          <p:nvSpPr>
            <p:cNvPr id="184" name="TextBox 28">
              <a:extLst>
                <a:ext uri="{FF2B5EF4-FFF2-40B4-BE49-F238E27FC236}">
                  <a16:creationId xmlns="" xmlns:a16="http://schemas.microsoft.com/office/drawing/2014/main" xmlns:lc="http://schemas.openxmlformats.org/drawingml/2006/lockedCanvas" id="{403F52EE-F41D-4F39-9BB3-C91DC84CD900}"/>
                </a:ext>
              </a:extLst>
            </p:cNvPr>
            <p:cNvSpPr txBox="1"/>
            <p:nvPr/>
          </p:nvSpPr>
          <p:spPr>
            <a:xfrm rot="16200000">
              <a:off x="5162246" y="2915314"/>
              <a:ext cx="851098"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tx1">
                      <a:lumMod val="75000"/>
                      <a:lumOff val="25000"/>
                    </a:schemeClr>
                  </a:solidFill>
                  <a:latin typeface="Open Sans"/>
                </a:rPr>
                <a:t>Step</a:t>
              </a:r>
              <a:endParaRPr lang="en-IN" sz="2000" dirty="0"/>
            </a:p>
          </p:txBody>
        </p:sp>
        <p:sp>
          <p:nvSpPr>
            <p:cNvPr id="185" name="TextBox 28">
              <a:extLst>
                <a:ext uri="{FF2B5EF4-FFF2-40B4-BE49-F238E27FC236}">
                  <a16:creationId xmlns="" xmlns:a16="http://schemas.microsoft.com/office/drawing/2014/main" xmlns:lc="http://schemas.openxmlformats.org/drawingml/2006/lockedCanvas" id="{403F52EE-F41D-4F39-9BB3-C91DC84CD900}"/>
                </a:ext>
              </a:extLst>
            </p:cNvPr>
            <p:cNvSpPr txBox="1"/>
            <p:nvPr/>
          </p:nvSpPr>
          <p:spPr>
            <a:xfrm rot="16200000">
              <a:off x="5162247" y="3850177"/>
              <a:ext cx="851098"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tx1">
                      <a:lumMod val="75000"/>
                      <a:lumOff val="25000"/>
                    </a:schemeClr>
                  </a:solidFill>
                  <a:latin typeface="Open Sans"/>
                </a:rPr>
                <a:t>Step</a:t>
              </a:r>
              <a:endParaRPr lang="en-IN" sz="2000" dirty="0"/>
            </a:p>
          </p:txBody>
        </p:sp>
        <p:sp>
          <p:nvSpPr>
            <p:cNvPr id="186" name="TextBox 28">
              <a:extLst>
                <a:ext uri="{FF2B5EF4-FFF2-40B4-BE49-F238E27FC236}">
                  <a16:creationId xmlns="" xmlns:a16="http://schemas.microsoft.com/office/drawing/2014/main" xmlns:lc="http://schemas.openxmlformats.org/drawingml/2006/lockedCanvas" id="{403F52EE-F41D-4F39-9BB3-C91DC84CD900}"/>
                </a:ext>
              </a:extLst>
            </p:cNvPr>
            <p:cNvSpPr txBox="1"/>
            <p:nvPr/>
          </p:nvSpPr>
          <p:spPr>
            <a:xfrm rot="16200000">
              <a:off x="5162247" y="4678669"/>
              <a:ext cx="851098"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tx1">
                      <a:lumMod val="75000"/>
                      <a:lumOff val="25000"/>
                    </a:schemeClr>
                  </a:solidFill>
                  <a:latin typeface="Open Sans"/>
                </a:rPr>
                <a:t>Step</a:t>
              </a:r>
              <a:endParaRPr lang="en-IN" sz="2000" dirty="0"/>
            </a:p>
          </p:txBody>
        </p:sp>
        <p:sp>
          <p:nvSpPr>
            <p:cNvPr id="187" name="TextBox 28">
              <a:extLst>
                <a:ext uri="{FF2B5EF4-FFF2-40B4-BE49-F238E27FC236}">
                  <a16:creationId xmlns="" xmlns:a16="http://schemas.microsoft.com/office/drawing/2014/main" xmlns:lc="http://schemas.openxmlformats.org/drawingml/2006/lockedCanvas" id="{403F52EE-F41D-4F39-9BB3-C91DC84CD900}"/>
                </a:ext>
              </a:extLst>
            </p:cNvPr>
            <p:cNvSpPr txBox="1"/>
            <p:nvPr/>
          </p:nvSpPr>
          <p:spPr>
            <a:xfrm rot="16200000">
              <a:off x="4627704" y="6084718"/>
              <a:ext cx="851098"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2000" dirty="0">
                  <a:solidFill>
                    <a:schemeClr val="tx1">
                      <a:lumMod val="75000"/>
                      <a:lumOff val="25000"/>
                    </a:schemeClr>
                  </a:solidFill>
                  <a:latin typeface="Open Sans"/>
                </a:rPr>
                <a:t>Step</a:t>
              </a:r>
              <a:endParaRPr lang="en-IN" sz="2000" dirty="0"/>
            </a:p>
          </p:txBody>
        </p:sp>
        <p:sp>
          <p:nvSpPr>
            <p:cNvPr id="188" name="TextBox 19">
              <a:extLst>
                <a:ext uri="{FF2B5EF4-FFF2-40B4-BE49-F238E27FC236}">
                  <a16:creationId xmlns="" xmlns:a16="http://schemas.microsoft.com/office/drawing/2014/main" xmlns:lc="http://schemas.openxmlformats.org/drawingml/2006/lockedCanvas" id="{313FC260-D8F1-4F60-B202-3BACD4C28451}"/>
                </a:ext>
              </a:extLst>
            </p:cNvPr>
            <p:cNvSpPr txBox="1"/>
            <p:nvPr/>
          </p:nvSpPr>
          <p:spPr>
            <a:xfrm>
              <a:off x="5926671" y="3704736"/>
              <a:ext cx="1042273" cy="83099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800" b="1" dirty="0" smtClean="0">
                  <a:solidFill>
                    <a:schemeClr val="bg1"/>
                  </a:solidFill>
                  <a:latin typeface="Open Sans"/>
                </a:rPr>
                <a:t>1.2</a:t>
              </a:r>
              <a:endParaRPr lang="en-IN" sz="4800" b="1" dirty="0">
                <a:solidFill>
                  <a:schemeClr val="bg1"/>
                </a:solidFill>
                <a:latin typeface="Open Sans"/>
              </a:endParaRPr>
            </a:p>
          </p:txBody>
        </p:sp>
        <p:sp>
          <p:nvSpPr>
            <p:cNvPr id="189" name="TextBox 19">
              <a:extLst>
                <a:ext uri="{FF2B5EF4-FFF2-40B4-BE49-F238E27FC236}">
                  <a16:creationId xmlns="" xmlns:a16="http://schemas.microsoft.com/office/drawing/2014/main" xmlns:lc="http://schemas.openxmlformats.org/drawingml/2006/lockedCanvas" id="{313FC260-D8F1-4F60-B202-3BACD4C28451}"/>
                </a:ext>
              </a:extLst>
            </p:cNvPr>
            <p:cNvSpPr txBox="1"/>
            <p:nvPr/>
          </p:nvSpPr>
          <p:spPr>
            <a:xfrm>
              <a:off x="5903418" y="4662244"/>
              <a:ext cx="1042273" cy="83099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800" b="1" dirty="0" smtClean="0">
                  <a:solidFill>
                    <a:schemeClr val="bg1"/>
                  </a:solidFill>
                  <a:latin typeface="Open Sans"/>
                </a:rPr>
                <a:t>1.3</a:t>
              </a:r>
              <a:endParaRPr lang="en-IN" sz="4800" b="1" dirty="0">
                <a:solidFill>
                  <a:schemeClr val="bg1"/>
                </a:solidFill>
                <a:latin typeface="Open Sans"/>
              </a:endParaRPr>
            </a:p>
          </p:txBody>
        </p:sp>
        <p:sp>
          <p:nvSpPr>
            <p:cNvPr id="190" name="TextBox 18">
              <a:extLst>
                <a:ext uri="{FF2B5EF4-FFF2-40B4-BE49-F238E27FC236}">
                  <a16:creationId xmlns="" xmlns:a16="http://schemas.microsoft.com/office/drawing/2014/main" xmlns:lc="http://schemas.openxmlformats.org/drawingml/2006/lockedCanvas" id="{49D4FBF5-D4E6-43E6-B754-DA49FD52E4FB}"/>
                </a:ext>
              </a:extLst>
            </p:cNvPr>
            <p:cNvSpPr txBox="1"/>
            <p:nvPr/>
          </p:nvSpPr>
          <p:spPr>
            <a:xfrm>
              <a:off x="5364487" y="5869276"/>
              <a:ext cx="538930" cy="830997"/>
            </a:xfrm>
            <a:prstGeom prst="rect">
              <a:avLst/>
            </a:prstGeom>
            <a:noFill/>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800" b="1" dirty="0" smtClean="0">
                  <a:solidFill>
                    <a:schemeClr val="bg1"/>
                  </a:solidFill>
                  <a:latin typeface="Open Sans"/>
                </a:rPr>
                <a:t>2</a:t>
              </a:r>
              <a:endParaRPr lang="en-IN" sz="4800" b="1" dirty="0">
                <a:solidFill>
                  <a:schemeClr val="bg1"/>
                </a:solidFill>
                <a:latin typeface="Open Sans"/>
              </a:endParaRPr>
            </a:p>
          </p:txBody>
        </p:sp>
        <p:sp>
          <p:nvSpPr>
            <p:cNvPr id="191" name="Rectangle 33">
              <a:extLst>
                <a:ext uri="{FF2B5EF4-FFF2-40B4-BE49-F238E27FC236}">
                  <a16:creationId xmlns="" xmlns:a16="http://schemas.microsoft.com/office/drawing/2014/main" xmlns:lc="http://schemas.openxmlformats.org/drawingml/2006/lockedCanvas" id="{3FA73340-C842-4CF5-BEED-615691B8B098}"/>
                </a:ext>
              </a:extLst>
            </p:cNvPr>
            <p:cNvSpPr/>
            <p:nvPr/>
          </p:nvSpPr>
          <p:spPr>
            <a:xfrm rot="420000">
              <a:off x="6763908" y="3097154"/>
              <a:ext cx="4315303" cy="82996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2000" b="1" dirty="0">
                  <a:latin typeface="Times New Roman" panose="02020603050405020304" pitchFamily="18" charset="0"/>
                  <a:cs typeface="Times New Roman" panose="02020603050405020304" pitchFamily="18" charset="0"/>
                </a:rPr>
                <a:t>identify top priority types of complaints </a:t>
              </a:r>
              <a:r>
                <a:rPr lang="en-US" sz="2000" dirty="0">
                  <a:latin typeface="Times New Roman" panose="02020603050405020304" pitchFamily="18" charset="0"/>
                  <a:cs typeface="Times New Roman" panose="02020603050405020304" pitchFamily="18" charset="0"/>
                </a:rPr>
                <a:t>on which Department of Housing Preservation and Development of New York City should concentrate first.</a:t>
              </a:r>
              <a:endParaRPr lang="en-US" sz="2000" kern="0" dirty="0">
                <a:solidFill>
                  <a:schemeClr val="bg1"/>
                </a:solidFill>
                <a:latin typeface="Arial" pitchFamily="34" charset="0"/>
                <a:cs typeface="Arial" pitchFamily="34" charset="0"/>
              </a:endParaRPr>
            </a:p>
          </p:txBody>
        </p:sp>
        <p:sp>
          <p:nvSpPr>
            <p:cNvPr id="192" name="Rectangle 33">
              <a:extLst>
                <a:ext uri="{FF2B5EF4-FFF2-40B4-BE49-F238E27FC236}">
                  <a16:creationId xmlns="" xmlns:a16="http://schemas.microsoft.com/office/drawing/2014/main" xmlns:lc="http://schemas.openxmlformats.org/drawingml/2006/lockedCanvas" id="{3FA73340-C842-4CF5-BEED-615691B8B098}"/>
                </a:ext>
              </a:extLst>
            </p:cNvPr>
            <p:cNvSpPr/>
            <p:nvPr/>
          </p:nvSpPr>
          <p:spPr>
            <a:xfrm rot="240000">
              <a:off x="6830736" y="3946838"/>
              <a:ext cx="4256824" cy="82996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2000" dirty="0" smtClean="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dentify the </a:t>
              </a:r>
              <a:r>
                <a:rPr lang="en-US" sz="2000" b="1" dirty="0">
                  <a:latin typeface="Times New Roman" panose="02020603050405020304" pitchFamily="18" charset="0"/>
                  <a:cs typeface="Times New Roman" panose="02020603050405020304" pitchFamily="18" charset="0"/>
                </a:rPr>
                <a:t>most problematic area(districts) </a:t>
              </a:r>
              <a:r>
                <a:rPr lang="en-US" sz="2000" dirty="0">
                  <a:latin typeface="Times New Roman" panose="02020603050405020304" pitchFamily="18" charset="0"/>
                  <a:cs typeface="Times New Roman" panose="02020603050405020304" pitchFamily="18" charset="0"/>
                </a:rPr>
                <a:t>with the highest amount of the top priority complaints(same for </a:t>
              </a:r>
              <a:r>
                <a:rPr lang="en-US" sz="2000" b="1" dirty="0" smtClean="0">
                  <a:latin typeface="Times New Roman" panose="02020603050405020304" pitchFamily="18" charset="0"/>
                  <a:cs typeface="Times New Roman" panose="02020603050405020304" pitchFamily="18" charset="0"/>
                </a:rPr>
                <a:t>streets</a:t>
              </a:r>
              <a:r>
                <a:rPr lang="en-US" sz="2000" b="1" dirty="0" smtClean="0">
                  <a:latin typeface="Times New Roman" panose="02020603050405020304" pitchFamily="18" charset="0"/>
                  <a:cs typeface="Times New Roman" panose="02020603050405020304" pitchFamily="18" charset="0"/>
                </a:rPr>
                <a:t>, zip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Show it in on a map.</a:t>
              </a:r>
              <a:endParaRPr lang="en-US" sz="2000" kern="0" dirty="0">
                <a:solidFill>
                  <a:schemeClr val="bg1"/>
                </a:solidFill>
                <a:latin typeface="Arial" pitchFamily="34" charset="0"/>
                <a:cs typeface="Arial" pitchFamily="34" charset="0"/>
              </a:endParaRPr>
            </a:p>
          </p:txBody>
        </p:sp>
        <p:sp>
          <p:nvSpPr>
            <p:cNvPr id="194" name="Rectangle 33">
              <a:extLst>
                <a:ext uri="{FF2B5EF4-FFF2-40B4-BE49-F238E27FC236}">
                  <a16:creationId xmlns="" xmlns:a16="http://schemas.microsoft.com/office/drawing/2014/main" xmlns:lc="http://schemas.openxmlformats.org/drawingml/2006/lockedCanvas" id="{3FA73340-C842-4CF5-BEED-615691B8B098}"/>
                </a:ext>
              </a:extLst>
            </p:cNvPr>
            <p:cNvSpPr/>
            <p:nvPr/>
          </p:nvSpPr>
          <p:spPr>
            <a:xfrm rot="120000">
              <a:off x="6801497" y="4747090"/>
              <a:ext cx="4315303" cy="1332973"/>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2000" dirty="0">
                  <a:latin typeface="Times New Roman" panose="02020603050405020304" pitchFamily="18" charset="0"/>
                  <a:cs typeface="Times New Roman" panose="02020603050405020304" pitchFamily="18" charset="0"/>
                </a:rPr>
                <a:t>determine whether there is a </a:t>
              </a:r>
              <a:r>
                <a:rPr lang="en-US" sz="2000" b="1" dirty="0">
                  <a:latin typeface="Times New Roman" panose="02020603050405020304" pitchFamily="18" charset="0"/>
                  <a:cs typeface="Times New Roman" panose="02020603050405020304" pitchFamily="18" charset="0"/>
                </a:rPr>
                <a:t>relationship</a:t>
              </a:r>
              <a:r>
                <a:rPr lang="en-US" sz="2000" dirty="0">
                  <a:latin typeface="Times New Roman" panose="02020603050405020304" pitchFamily="18" charset="0"/>
                  <a:cs typeface="Times New Roman" panose="02020603050405020304" pitchFamily="18" charset="0"/>
                </a:rPr>
                <a:t> between the </a:t>
              </a:r>
              <a:r>
                <a:rPr lang="en-US" sz="2000" b="1" dirty="0">
                  <a:latin typeface="Times New Roman" panose="02020603050405020304" pitchFamily="18" charset="0"/>
                  <a:cs typeface="Times New Roman" panose="02020603050405020304" pitchFamily="18" charset="0"/>
                </a:rPr>
                <a:t>top problematic district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with the with the most common complaint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land plot, geographical data of the land object, tax </a:t>
              </a:r>
              <a:r>
                <a:rPr lang="en-US" sz="2000" b="1" dirty="0">
                  <a:latin typeface="Times New Roman" panose="02020603050405020304" pitchFamily="18" charset="0"/>
                  <a:cs typeface="Times New Roman" panose="02020603050405020304" pitchFamily="18" charset="0"/>
                </a:rPr>
                <a:t>characteristics </a:t>
              </a:r>
              <a:endParaRPr lang="ru-RU" sz="2000" b="1" dirty="0">
                <a:latin typeface="Times New Roman" panose="02020603050405020304" pitchFamily="18" charset="0"/>
                <a:cs typeface="Times New Roman" panose="02020603050405020304" pitchFamily="18" charset="0"/>
              </a:endParaRPr>
            </a:p>
            <a:p>
              <a:pPr>
                <a:defRPr/>
              </a:pPr>
              <a:endParaRPr lang="en-US" sz="2000" kern="0" dirty="0">
                <a:solidFill>
                  <a:schemeClr val="bg1"/>
                </a:solidFill>
                <a:latin typeface="Arial" pitchFamily="34" charset="0"/>
                <a:cs typeface="Arial" pitchFamily="34" charset="0"/>
              </a:endParaRPr>
            </a:p>
          </p:txBody>
        </p:sp>
        <p:sp>
          <p:nvSpPr>
            <p:cNvPr id="195" name="Rectangle 33">
              <a:extLst>
                <a:ext uri="{FF2B5EF4-FFF2-40B4-BE49-F238E27FC236}">
                  <a16:creationId xmlns="" xmlns:a16="http://schemas.microsoft.com/office/drawing/2014/main" xmlns:lc="http://schemas.openxmlformats.org/drawingml/2006/lockedCanvas" id="{3FA73340-C842-4CF5-BEED-615691B8B098}"/>
                </a:ext>
              </a:extLst>
            </p:cNvPr>
            <p:cNvSpPr/>
            <p:nvPr/>
          </p:nvSpPr>
          <p:spPr>
            <a:xfrm>
              <a:off x="5871392" y="5831055"/>
              <a:ext cx="5175681" cy="829965"/>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defRPr/>
              </a:pPr>
              <a:r>
                <a:rPr lang="en-US" sz="2000" dirty="0">
                  <a:latin typeface="Times New Roman" panose="02020603050405020304" pitchFamily="18" charset="0"/>
                  <a:cs typeface="Times New Roman" panose="02020603050405020304" pitchFamily="18" charset="0"/>
                </a:rPr>
                <a:t>Need to build a </a:t>
              </a:r>
              <a:r>
                <a:rPr lang="en-US" sz="2000" b="1" dirty="0">
                  <a:latin typeface="Times New Roman" panose="02020603050405020304" pitchFamily="18" charset="0"/>
                  <a:cs typeface="Times New Roman" panose="02020603050405020304" pitchFamily="18" charset="0"/>
                </a:rPr>
                <a:t>prediction model </a:t>
              </a:r>
              <a:r>
                <a:rPr lang="en-US" sz="2000" dirty="0">
                  <a:latin typeface="Times New Roman" panose="02020603050405020304" pitchFamily="18" charset="0"/>
                  <a:cs typeface="Times New Roman" panose="02020603050405020304" pitchFamily="18" charset="0"/>
                </a:rPr>
                <a:t>based on land plot, geographic data of the land object, tax characteristics that can help identify most significant potential problems before it appears</a:t>
              </a:r>
              <a:endParaRPr lang="ru-RU" sz="2000" dirty="0">
                <a:latin typeface="Times New Roman" panose="02020603050405020304" pitchFamily="18" charset="0"/>
                <a:cs typeface="Times New Roman" panose="02020603050405020304" pitchFamily="18" charset="0"/>
              </a:endParaRPr>
            </a:p>
          </p:txBody>
        </p:sp>
      </p:grpSp>
      <p:sp>
        <p:nvSpPr>
          <p:cNvPr id="223" name="Title 1"/>
          <p:cNvSpPr>
            <a:spLocks noGrp="1"/>
          </p:cNvSpPr>
          <p:nvPr>
            <p:ph type="title"/>
          </p:nvPr>
        </p:nvSpPr>
        <p:spPr>
          <a:xfrm>
            <a:off x="609441" y="274639"/>
            <a:ext cx="10969943" cy="711081"/>
          </a:xfrm>
        </p:spPr>
        <p:txBody>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4</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Steps to analyze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requests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of 311 services:</a:t>
            </a:r>
            <a:endParaRPr lang="en-IN"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p:txBody>
      </p:sp>
      <p:sp>
        <p:nvSpPr>
          <p:cNvPr id="224" name="TextBox 223">
            <a:extLst>
              <a:ext uri="{FF2B5EF4-FFF2-40B4-BE49-F238E27FC236}">
                <a16:creationId xmlns:a16="http://schemas.microsoft.com/office/drawing/2014/main" xmlns="" id="{9184CC13-17DF-4CBA-9ADC-377AD3C2EFF8}"/>
              </a:ext>
            </a:extLst>
          </p:cNvPr>
          <p:cNvSpPr txBox="1"/>
          <p:nvPr/>
        </p:nvSpPr>
        <p:spPr>
          <a:xfrm>
            <a:off x="593856" y="2938852"/>
            <a:ext cx="3847359" cy="2234458"/>
          </a:xfrm>
          <a:prstGeom prst="rect">
            <a:avLst/>
          </a:prstGeom>
          <a:noFill/>
        </p:spPr>
        <p:txBody>
          <a:bodyPr wrap="square" rtlCol="0">
            <a:spAutoFit/>
          </a:bodyPr>
          <a:lstStyle/>
          <a:p>
            <a:pPr>
              <a:lnSpc>
                <a:spcPct val="80000"/>
              </a:lnSpc>
            </a:pPr>
            <a:r>
              <a:rPr lang="en-US" sz="13800" b="1" dirty="0">
                <a:solidFill>
                  <a:schemeClr val="accent5"/>
                </a:solidFill>
                <a:latin typeface="Open Sans"/>
              </a:rPr>
              <a:t>4</a:t>
            </a:r>
            <a:r>
              <a:rPr lang="en-US" b="1" dirty="0" smtClean="0">
                <a:solidFill>
                  <a:schemeClr val="tx1">
                    <a:lumMod val="75000"/>
                    <a:lumOff val="25000"/>
                  </a:schemeClr>
                </a:solidFill>
                <a:latin typeface="Open Sans"/>
              </a:rPr>
              <a:t> </a:t>
            </a:r>
            <a:endParaRPr lang="en-US" b="1" dirty="0">
              <a:solidFill>
                <a:schemeClr val="tx1">
                  <a:lumMod val="75000"/>
                  <a:lumOff val="25000"/>
                </a:schemeClr>
              </a:solidFill>
              <a:latin typeface="Open Sans"/>
            </a:endParaRPr>
          </a:p>
          <a:p>
            <a:pPr>
              <a:lnSpc>
                <a:spcPct val="80000"/>
              </a:lnSpc>
            </a:pPr>
            <a:r>
              <a:rPr lang="en-US" sz="3600" b="1" dirty="0" smtClean="0">
                <a:solidFill>
                  <a:schemeClr val="tx1">
                    <a:lumMod val="75000"/>
                    <a:lumOff val="25000"/>
                  </a:schemeClr>
                </a:solidFill>
                <a:latin typeface="Oswald" panose="02000506000000020004" pitchFamily="2" charset="0"/>
              </a:rPr>
              <a:t>TO DO STEPS</a:t>
            </a:r>
            <a:endParaRPr lang="en-IN" sz="3600" b="1" dirty="0">
              <a:latin typeface="Oswald" panose="02000506000000020004" pitchFamily="2" charset="0"/>
            </a:endParaRPr>
          </a:p>
        </p:txBody>
      </p:sp>
      <p:sp>
        <p:nvSpPr>
          <p:cNvPr id="225" name="Rectangle 27">
            <a:extLst>
              <a:ext uri="{FF2B5EF4-FFF2-40B4-BE49-F238E27FC236}">
                <a16:creationId xmlns:a16="http://schemas.microsoft.com/office/drawing/2014/main" xmlns="" id="{FCFB34DD-9B8C-4D53-BBAC-19F615830641}"/>
              </a:ext>
            </a:extLst>
          </p:cNvPr>
          <p:cNvSpPr/>
          <p:nvPr/>
        </p:nvSpPr>
        <p:spPr>
          <a:xfrm>
            <a:off x="637105" y="5373964"/>
            <a:ext cx="3847359" cy="1323439"/>
          </a:xfrm>
          <a:prstGeom prst="rect">
            <a:avLst/>
          </a:prstGeom>
        </p:spPr>
        <p:txBody>
          <a:bodyPr wrap="square">
            <a:spAutoFit/>
          </a:bodyPr>
          <a:lstStyle/>
          <a:p>
            <a:pPr>
              <a:defRPr/>
            </a:pPr>
            <a:r>
              <a:rPr lang="en-US" sz="1600" b="1" dirty="0" smtClean="0">
                <a:solidFill>
                  <a:schemeClr val="tx2">
                    <a:lumMod val="75000"/>
                  </a:schemeClr>
                </a:solidFill>
                <a:latin typeface="Arial Rounded MT Bold" panose="020F0704030504030204" pitchFamily="34" charset="0"/>
              </a:rPr>
              <a:t>Based on data from :</a:t>
            </a:r>
            <a:br>
              <a:rPr lang="en-US" sz="1600" b="1" dirty="0" smtClean="0">
                <a:solidFill>
                  <a:schemeClr val="tx2">
                    <a:lumMod val="75000"/>
                  </a:schemeClr>
                </a:solidFill>
                <a:latin typeface="Arial Rounded MT Bold" panose="020F0704030504030204" pitchFamily="34" charset="0"/>
              </a:rPr>
            </a:br>
            <a:r>
              <a:rPr lang="en-US" sz="1600" b="1" dirty="0" smtClean="0">
                <a:solidFill>
                  <a:schemeClr val="tx2">
                    <a:lumMod val="75000"/>
                  </a:schemeClr>
                </a:solidFill>
                <a:latin typeface="Arial Rounded MT Bold" panose="020F0704030504030204" pitchFamily="34" charset="0"/>
              </a:rPr>
              <a:t>Analytics </a:t>
            </a:r>
            <a:r>
              <a:rPr lang="en-US" sz="1600" b="1" dirty="0">
                <a:solidFill>
                  <a:schemeClr val="tx2">
                    <a:lumMod val="75000"/>
                  </a:schemeClr>
                </a:solidFill>
                <a:latin typeface="Arial Rounded MT Bold" panose="020F0704030504030204" pitchFamily="34" charset="0"/>
              </a:rPr>
              <a:t>of the </a:t>
            </a:r>
            <a:r>
              <a:rPr lang="en-US" sz="1600" b="1" i="1" dirty="0">
                <a:solidFill>
                  <a:schemeClr val="tx2">
                    <a:lumMod val="75000"/>
                  </a:schemeClr>
                </a:solidFill>
                <a:latin typeface="Arial Rounded MT Bold" panose="020F0704030504030204" pitchFamily="34" charset="0"/>
              </a:rPr>
              <a:t>Department of Housing Preservation</a:t>
            </a:r>
            <a:r>
              <a:rPr lang="en-US" sz="1600" b="1" dirty="0">
                <a:solidFill>
                  <a:schemeClr val="tx2">
                    <a:lumMod val="75000"/>
                  </a:schemeClr>
                </a:solidFill>
                <a:latin typeface="Arial Rounded MT Bold" panose="020F0704030504030204" pitchFamily="34" charset="0"/>
              </a:rPr>
              <a:t> and </a:t>
            </a:r>
            <a:r>
              <a:rPr lang="en-US" sz="1600" b="1" i="1" dirty="0">
                <a:solidFill>
                  <a:schemeClr val="tx2">
                    <a:lumMod val="75000"/>
                  </a:schemeClr>
                </a:solidFill>
                <a:latin typeface="Arial Rounded MT Bold" panose="020F0704030504030204" pitchFamily="34" charset="0"/>
              </a:rPr>
              <a:t>Development of New York City</a:t>
            </a:r>
            <a:r>
              <a:rPr lang="ru-RU" sz="1600" b="1" i="1" dirty="0">
                <a:solidFill>
                  <a:schemeClr val="tx2">
                    <a:lumMod val="75000"/>
                  </a:schemeClr>
                </a:solidFill>
                <a:latin typeface="Arial Rounded MT Bold" panose="020F0704030504030204" pitchFamily="34" charset="0"/>
              </a:rPr>
              <a:t> </a:t>
            </a:r>
            <a:r>
              <a:rPr lang="en-US" sz="1600" b="1" dirty="0">
                <a:solidFill>
                  <a:schemeClr val="tx2">
                    <a:lumMod val="75000"/>
                  </a:schemeClr>
                </a:solidFill>
                <a:latin typeface="Arial Rounded MT Bold" panose="020F0704030504030204" pitchFamily="34" charset="0"/>
              </a:rPr>
              <a:t>Services Requests</a:t>
            </a:r>
            <a:r>
              <a:rPr lang="en-US" sz="1600" b="1" dirty="0">
                <a:solidFill>
                  <a:schemeClr val="accent2">
                    <a:lumMod val="75000"/>
                  </a:schemeClr>
                </a:solidFill>
                <a:latin typeface="Arial Rounded MT Bold" panose="020F0704030504030204" pitchFamily="34" charset="0"/>
              </a:rPr>
              <a:t/>
            </a:r>
            <a:br>
              <a:rPr lang="en-US" sz="1600" b="1" dirty="0">
                <a:solidFill>
                  <a:schemeClr val="accent2">
                    <a:lumMod val="75000"/>
                  </a:schemeClr>
                </a:solidFill>
                <a:latin typeface="Arial Rounded MT Bold" panose="020F0704030504030204" pitchFamily="34" charset="0"/>
              </a:rPr>
            </a:br>
            <a:endParaRPr lang="en-US" sz="1600" kern="0" dirty="0">
              <a:solidFill>
                <a:schemeClr val="tx1">
                  <a:lumMod val="65000"/>
                  <a:lumOff val="35000"/>
                </a:schemeClr>
              </a:solidFill>
              <a:latin typeface="Arial" pitchFamily="34" charset="0"/>
              <a:cs typeface="Arial" pitchFamily="34" charset="0"/>
            </a:endParaRPr>
          </a:p>
        </p:txBody>
      </p:sp>
      <p:sp>
        <p:nvSpPr>
          <p:cNvPr id="28" name="Прямоугольник 27"/>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8309936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4322"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pic>
        <p:nvPicPr>
          <p:cNvPr id="19460" name="Picture 4" descr="https://thumbs.dreamstime.com/b/%D0%B3%D0%BE%D1%80%D0%BE-%D1%81%D0%BE%D0%B5-%D0%B8%D0%BD%D0%B5%D0%BD%D0%B8%D1%8F-%D1%81-%D0%B7%D0%BD%D0%B0%D1%87%D0%BA%D0%BE%D0%BC-wifi-%D0%B8-scape-%D0%B3%D0%BE%D1%80%D0%BE-%D0%B0-%D0%BD%D0%BE%D1%87%D0%B8-%D0%B6%D1%83-%D0%B8%D0%BA-%D1%81%D0%B5%D1%82%D0%B8-840952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40769" cy="9753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Группа 3"/>
          <p:cNvGrpSpPr/>
          <p:nvPr/>
        </p:nvGrpSpPr>
        <p:grpSpPr>
          <a:xfrm>
            <a:off x="0" y="5240216"/>
            <a:ext cx="9331569" cy="4513384"/>
            <a:chOff x="0" y="4751133"/>
            <a:chExt cx="11643360" cy="4876800"/>
          </a:xfrm>
        </p:grpSpPr>
        <p:sp>
          <p:nvSpPr>
            <p:cNvPr id="7" name="Прямоугольник 6"/>
            <p:cNvSpPr/>
            <p:nvPr/>
          </p:nvSpPr>
          <p:spPr>
            <a:xfrm>
              <a:off x="0" y="4751133"/>
              <a:ext cx="11643360" cy="4876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dirty="0"/>
            </a:p>
          </p:txBody>
        </p:sp>
        <p:sp>
          <p:nvSpPr>
            <p:cNvPr id="8" name="Title 1"/>
            <p:cNvSpPr txBox="1">
              <a:spLocks/>
            </p:cNvSpPr>
            <p:nvPr/>
          </p:nvSpPr>
          <p:spPr bwMode="auto">
            <a:xfrm>
              <a:off x="0" y="4751133"/>
              <a:ext cx="1164336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rPr>
                <a:t>Data source – Cloud databases:</a:t>
              </a:r>
            </a:p>
            <a:p>
              <a:pPr eaLnBrk="1" hangingPunct="1"/>
              <a:endParaRPr lang="en-US" sz="1400" b="1" dirty="0">
                <a:latin typeface="Times New Roman" panose="02020603050405020304" pitchFamily="18" charset="0"/>
                <a:cs typeface="Times New Roman" panose="02020603050405020304" pitchFamily="18" charset="0"/>
              </a:endParaRPr>
            </a:p>
            <a:p>
              <a:pPr eaLnBrk="1" hangingPunct="1"/>
              <a:r>
                <a:rPr lang="en-US" sz="2000" dirty="0" smtClean="0">
                  <a:latin typeface="Times New Roman" panose="02020603050405020304" pitchFamily="18" charset="0"/>
                  <a:cs typeface="Times New Roman" panose="02020603050405020304" pitchFamily="18" charset="0"/>
                </a:rPr>
                <a:t>Access to cloud databases is through the </a:t>
              </a:r>
              <a:r>
                <a:rPr lang="en-US" sz="2000" b="1" dirty="0" smtClean="0">
                  <a:latin typeface="Times New Roman" panose="02020603050405020304" pitchFamily="18" charset="0"/>
                  <a:cs typeface="Times New Roman" panose="02020603050405020304" pitchFamily="18" charset="0"/>
                </a:rPr>
                <a:t>SODA API</a:t>
              </a:r>
              <a:r>
                <a:rPr lang="en-US" sz="2000" dirty="0" smtClean="0">
                  <a:latin typeface="Times New Roman" panose="02020603050405020304" pitchFamily="18" charset="0"/>
                  <a:cs typeface="Times New Roman" panose="02020603050405020304" pitchFamily="18" charset="0"/>
                </a:rPr>
                <a:t>.</a:t>
              </a:r>
            </a:p>
            <a:p>
              <a:pPr eaLnBrk="1" hangingPunct="1"/>
              <a:r>
                <a:rPr lang="en-US" sz="2000" b="1" dirty="0" smtClean="0">
                  <a:latin typeface="Times New Roman" panose="02020603050405020304" pitchFamily="18" charset="0"/>
                  <a:cs typeface="Times New Roman" panose="02020603050405020304" pitchFamily="18" charset="0"/>
                </a:rPr>
                <a:t>What is SODA </a:t>
              </a:r>
              <a:r>
                <a:rPr lang="en-US" sz="2000" b="1" dirty="0" err="1" smtClean="0">
                  <a:latin typeface="Times New Roman" panose="02020603050405020304" pitchFamily="18" charset="0"/>
                  <a:cs typeface="Times New Roman" panose="02020603050405020304" pitchFamily="18" charset="0"/>
                </a:rPr>
                <a:t>APISODA</a:t>
              </a:r>
              <a:r>
                <a:rPr lang="en-US" sz="2000" b="1" dirty="0" smtClean="0">
                  <a:latin typeface="Times New Roman" panose="02020603050405020304" pitchFamily="18" charset="0"/>
                  <a:cs typeface="Times New Roman" panose="02020603050405020304" pitchFamily="18" charset="0"/>
                </a:rPr>
                <a:t> API </a:t>
              </a:r>
              <a:r>
                <a:rPr lang="en-US" sz="2000" dirty="0" smtClean="0">
                  <a:latin typeface="Times New Roman" panose="02020603050405020304" pitchFamily="18" charset="0"/>
                  <a:cs typeface="Times New Roman" panose="02020603050405020304" pitchFamily="18" charset="0"/>
                </a:rPr>
                <a:t>= The </a:t>
              </a:r>
              <a:r>
                <a:rPr lang="en-US" sz="2000" dirty="0" err="1" smtClean="0">
                  <a:latin typeface="Times New Roman" panose="02020603050405020304" pitchFamily="18" charset="0"/>
                  <a:cs typeface="Times New Roman" panose="02020603050405020304" pitchFamily="18" charset="0"/>
                </a:rPr>
                <a:t>Socrata</a:t>
              </a:r>
              <a:r>
                <a:rPr lang="en-US" sz="2000" dirty="0" smtClean="0">
                  <a:latin typeface="Times New Roman" panose="02020603050405020304" pitchFamily="18" charset="0"/>
                  <a:cs typeface="Times New Roman" panose="02020603050405020304" pitchFamily="18" charset="0"/>
                </a:rPr>
                <a:t> Open Data API (SODA) provides programmatic access to this dataset including the ability to filter, query, and aggregate data. More info(</a:t>
              </a:r>
              <a:r>
                <a:rPr lang="en-US" sz="2000" dirty="0" smtClean="0">
                  <a:latin typeface="Times New Roman" panose="02020603050405020304" pitchFamily="18" charset="0"/>
                  <a:cs typeface="Times New Roman" panose="02020603050405020304" pitchFamily="18" charset="0"/>
                  <a:hlinkClick r:id="rId3"/>
                </a:rPr>
                <a:t>https://dev.socrata.com/docs/queries/</a:t>
              </a:r>
              <a:r>
                <a:rPr lang="en-US" sz="2000" dirty="0" smtClean="0">
                  <a:latin typeface="Times New Roman" panose="02020603050405020304" pitchFamily="18" charset="0"/>
                  <a:cs typeface="Times New Roman" panose="02020603050405020304" pitchFamily="18" charset="0"/>
                </a:rPr>
                <a:t>)</a:t>
              </a:r>
            </a:p>
            <a:p>
              <a:pPr eaLnBrk="1" hangingPunct="1"/>
              <a:endParaRPr lang="en-US" sz="2000" dirty="0" smtClean="0">
                <a:latin typeface="Times New Roman" panose="02020603050405020304" pitchFamily="18" charset="0"/>
                <a:cs typeface="Times New Roman" panose="02020603050405020304" pitchFamily="18" charset="0"/>
              </a:endParaRPr>
            </a:p>
            <a:p>
              <a:pPr eaLnBrk="1" hangingPunct="1"/>
              <a:r>
                <a:rPr lang="en-US" sz="2000" b="1" dirty="0" smtClean="0">
                  <a:latin typeface="Times New Roman" panose="02020603050405020304" pitchFamily="18" charset="0"/>
                  <a:cs typeface="Times New Roman" panose="02020603050405020304" pitchFamily="18" charset="0"/>
                </a:rPr>
                <a:t>Database 1: "311 Service Requests from 2010 to Present" </a:t>
              </a:r>
              <a:r>
                <a:rPr lang="en-US" sz="2000" dirty="0" smtClean="0">
                  <a:latin typeface="Times New Roman" panose="02020603050405020304" pitchFamily="18" charset="0"/>
                  <a:cs typeface="Times New Roman" panose="02020603050405020304" pitchFamily="18" charset="0"/>
                </a:rPr>
                <a:t>- link (</a:t>
              </a:r>
              <a:r>
                <a:rPr lang="en-US" sz="2000" u="sng" dirty="0" smtClean="0">
                  <a:latin typeface="Times New Roman" panose="02020603050405020304" pitchFamily="18" charset="0"/>
                  <a:cs typeface="Times New Roman" panose="02020603050405020304" pitchFamily="18" charset="0"/>
                  <a:hlinkClick r:id="rId4"/>
                </a:rPr>
                <a:t>https://data.cityofnewyork.us/Social-Services/311-Service-Requests-from-2010-to-Present/erm2-nwe9</a:t>
              </a:r>
              <a:r>
                <a:rPr lang="en-US" sz="2000" dirty="0" smtClean="0">
                  <a:latin typeface="Times New Roman" panose="02020603050405020304" pitchFamily="18" charset="0"/>
                  <a:cs typeface="Times New Roman" panose="02020603050405020304" pitchFamily="18" charset="0"/>
                </a:rPr>
                <a:t>)</a:t>
              </a:r>
            </a:p>
            <a:p>
              <a:pPr eaLnBrk="1" hangingPunct="1"/>
              <a:r>
                <a:rPr lang="en-US" sz="2000" b="1" dirty="0" smtClean="0">
                  <a:latin typeface="Times New Roman" panose="02020603050405020304" pitchFamily="18" charset="0"/>
                  <a:cs typeface="Times New Roman" panose="02020603050405020304" pitchFamily="18" charset="0"/>
                </a:rPr>
                <a:t>Database 2</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"Primary Land Use Tax Lot Output (PLUTO)" </a:t>
              </a:r>
              <a:r>
                <a:rPr lang="en-US" sz="2000" dirty="0" smtClean="0">
                  <a:latin typeface="Times New Roman" panose="02020603050405020304" pitchFamily="18" charset="0"/>
                  <a:cs typeface="Times New Roman" panose="02020603050405020304" pitchFamily="18" charset="0"/>
                </a:rPr>
                <a:t>- link(</a:t>
              </a:r>
              <a:r>
                <a:rPr lang="en-US" sz="2000" u="sng" dirty="0" smtClean="0">
                  <a:latin typeface="Times New Roman" panose="02020603050405020304" pitchFamily="18" charset="0"/>
                  <a:cs typeface="Times New Roman" panose="02020603050405020304" pitchFamily="18" charset="0"/>
                  <a:hlinkClick r:id="rId5"/>
                </a:rPr>
                <a:t>https://data.cityofnewyork.us/City-Government/Primary-Land-Use-Tax-Lot-Output-PLUTO-/64uk-42ks</a:t>
              </a:r>
              <a:r>
                <a:rPr lang="en-US" sz="2000" dirty="0" smtClean="0">
                  <a:latin typeface="Times New Roman" panose="02020603050405020304" pitchFamily="18" charset="0"/>
                  <a:cs typeface="Times New Roman" panose="02020603050405020304" pitchFamily="18" charset="0"/>
                </a:rPr>
                <a:t>)</a:t>
              </a:r>
              <a:endParaRPr lang="en-US" sz="1400" dirty="0">
                <a:solidFill>
                  <a:schemeClr val="accent2">
                    <a:lumMod val="75000"/>
                  </a:schemeClr>
                </a:solidFill>
                <a:latin typeface="Times New Roman" panose="02020603050405020304" pitchFamily="18" charset="0"/>
                <a:cs typeface="Times New Roman" panose="02020603050405020304" pitchFamily="18" charset="0"/>
              </a:endParaRPr>
            </a:p>
          </p:txBody>
        </p:sp>
      </p:grpSp>
      <p:sp>
        <p:nvSpPr>
          <p:cNvPr id="9" name="Прямоугольник 8"/>
          <p:cNvSpPr/>
          <p:nvPr/>
        </p:nvSpPr>
        <p:spPr>
          <a:xfrm>
            <a:off x="12522187" y="8830270"/>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4</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561949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Прямоугольник 3"/>
          <p:cNvSpPr/>
          <p:nvPr/>
        </p:nvSpPr>
        <p:spPr>
          <a:xfrm>
            <a:off x="284322"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26" name="Title 1"/>
          <p:cNvSpPr txBox="1">
            <a:spLocks/>
          </p:cNvSpPr>
          <p:nvPr/>
        </p:nvSpPr>
        <p:spPr bwMode="auto">
          <a:xfrm>
            <a:off x="358460" y="754749"/>
            <a:ext cx="12357447" cy="80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Complaints in dynamic since 2018</a:t>
            </a:r>
            <a:r>
              <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 </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rPr>
              <a:t>overview:</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ndParaRPr>
          </a:p>
          <a:p>
            <a:pPr eaLnBrk="1" hangingPunct="1"/>
            <a:r>
              <a:rPr lang="en-US" sz="3200" b="1" dirty="0" smtClean="0">
                <a:solidFill>
                  <a:schemeClr val="tx2">
                    <a:lumMod val="75000"/>
                  </a:schemeClr>
                </a:solidFill>
                <a:latin typeface="Arial Rounded MT Bold" panose="020F0704030504030204" pitchFamily="34" charset="0"/>
              </a:rPr>
              <a:t/>
            </a:r>
            <a:br>
              <a:rPr lang="en-US" sz="3200" b="1" dirty="0" smtClean="0">
                <a:solidFill>
                  <a:schemeClr val="tx2">
                    <a:lumMod val="75000"/>
                  </a:schemeClr>
                </a:solidFill>
                <a:latin typeface="Arial Rounded MT Bold" panose="020F0704030504030204" pitchFamily="34" charset="0"/>
              </a:rPr>
            </a:br>
            <a:endParaRPr lang="en-US" sz="3200" b="1" dirty="0" smtClean="0">
              <a:solidFill>
                <a:schemeClr val="tx2">
                  <a:lumMod val="75000"/>
                </a:schemeClr>
              </a:solidFill>
              <a:latin typeface="Arial Rounded MT Bold" panose="020F07040305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03" y="1275252"/>
            <a:ext cx="12282560" cy="646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5</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8009395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Прямоугольник 3"/>
          <p:cNvSpPr/>
          <p:nvPr/>
        </p:nvSpPr>
        <p:spPr>
          <a:xfrm>
            <a:off x="0" y="0"/>
            <a:ext cx="13019314" cy="9753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dirty="0"/>
          </a:p>
        </p:txBody>
      </p:sp>
      <p:pic>
        <p:nvPicPr>
          <p:cNvPr id="5" name="Picture 2" descr="C:\Users\иван\Desktop\през\curcle dendrogram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0"/>
            <a:ext cx="9753600" cy="97536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03200" y="329979"/>
            <a:ext cx="4659086" cy="1421928"/>
          </a:xfrm>
          <a:prstGeom prst="rect">
            <a:avLst/>
          </a:prstGeom>
        </p:spPr>
        <p:txBody>
          <a:bodyPr wrap="square">
            <a:spAutoFit/>
          </a:bodyPr>
          <a:lstStyle/>
          <a:p>
            <a:pPr eaLnBrk="1" hangingPunct="1">
              <a:lnSpc>
                <a:spcPct val="90000"/>
              </a:lnSpc>
            </a:pP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Distribution of complaints by districts: </a:t>
            </a:r>
            <a:r>
              <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
            </a:r>
            <a:br>
              <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b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sp>
        <p:nvSpPr>
          <p:cNvPr id="7" name="Прямоугольник 6"/>
          <p:cNvSpPr/>
          <p:nvPr/>
        </p:nvSpPr>
        <p:spPr>
          <a:xfrm>
            <a:off x="203200" y="7117921"/>
            <a:ext cx="3701143" cy="1938992"/>
          </a:xfrm>
          <a:prstGeom prst="rect">
            <a:avLst/>
          </a:prstGeom>
        </p:spPr>
        <p:txBody>
          <a:bodyPr wrap="square">
            <a:spAutoFit/>
          </a:bodyPr>
          <a:lstStyle/>
          <a:p>
            <a:r>
              <a:rPr lang="en-US" sz="2400" dirty="0">
                <a:latin typeface="Swis721 BlkCn BT" panose="020B0806030502040204" pitchFamily="34" charset="0"/>
                <a:ea typeface="+mj-ea"/>
                <a:cs typeface="Times New Roman" panose="02020603050405020304" pitchFamily="18" charset="0"/>
              </a:rPr>
              <a:t>This is a</a:t>
            </a:r>
            <a:r>
              <a:rPr lang="ru-RU" sz="2400" dirty="0">
                <a:latin typeface="Times New Roman" panose="02020603050405020304" pitchFamily="18" charset="0"/>
                <a:ea typeface="+mj-ea"/>
                <a:cs typeface="Times New Roman" panose="02020603050405020304" pitchFamily="18" charset="0"/>
              </a:rPr>
              <a:t/>
            </a:r>
            <a:br>
              <a:rPr lang="ru-RU" sz="2400" dirty="0">
                <a:latin typeface="Times New Roman" panose="02020603050405020304" pitchFamily="18" charset="0"/>
                <a:ea typeface="+mj-ea"/>
                <a:cs typeface="Times New Roman" panose="02020603050405020304" pitchFamily="18" charset="0"/>
              </a:rPr>
            </a:br>
            <a:r>
              <a:rPr lang="en-US" sz="2400" dirty="0">
                <a:latin typeface="Swis721 BlkCn BT" panose="020B0806030502040204" pitchFamily="34" charset="0"/>
                <a:ea typeface="+mj-ea"/>
                <a:cs typeface="Times New Roman" panose="02020603050405020304" pitchFamily="18" charset="0"/>
              </a:rPr>
              <a:t>Pivot table per complaint type/borough/</a:t>
            </a:r>
            <a:r>
              <a:rPr lang="en-US" sz="2400" dirty="0" err="1">
                <a:latin typeface="Swis721 BlkCn BT" panose="020B0806030502040204" pitchFamily="34" charset="0"/>
                <a:ea typeface="+mj-ea"/>
                <a:cs typeface="Times New Roman" panose="02020603050405020304" pitchFamily="18" charset="0"/>
              </a:rPr>
              <a:t>num</a:t>
            </a:r>
            <a:r>
              <a:rPr lang="en-US" sz="2400" dirty="0">
                <a:latin typeface="Swis721 BlkCn BT" panose="020B0806030502040204" pitchFamily="34" charset="0"/>
                <a:ea typeface="+mj-ea"/>
                <a:cs typeface="Times New Roman" panose="02020603050405020304" pitchFamily="18" charset="0"/>
              </a:rPr>
              <a:t> of complaints in a circle </a:t>
            </a:r>
            <a:r>
              <a:rPr lang="en-US" sz="2400" dirty="0" err="1">
                <a:latin typeface="Swis721 BlkCn BT" panose="020B0806030502040204" pitchFamily="34" charset="0"/>
                <a:ea typeface="+mj-ea"/>
                <a:cs typeface="Times New Roman" panose="02020603050405020304" pitchFamily="18" charset="0"/>
              </a:rPr>
              <a:t>dendrogram</a:t>
            </a:r>
            <a:r>
              <a:rPr lang="ru-RU" sz="2400" dirty="0">
                <a:latin typeface="Times New Roman" panose="02020603050405020304" pitchFamily="18" charset="0"/>
                <a:ea typeface="+mj-ea"/>
                <a:cs typeface="Times New Roman" panose="02020603050405020304" pitchFamily="18" charset="0"/>
              </a:rPr>
              <a:t> </a:t>
            </a:r>
            <a:r>
              <a:rPr lang="en-US" sz="2400" dirty="0">
                <a:latin typeface="Swis721 BlkCn BT" panose="020B0806030502040204" pitchFamily="34" charset="0"/>
                <a:ea typeface="+mj-ea"/>
                <a:cs typeface="Times New Roman" panose="02020603050405020304" pitchFamily="18" charset="0"/>
              </a:rPr>
              <a:t>format:</a:t>
            </a:r>
            <a:endParaRPr lang="ru-RU" sz="2400" dirty="0">
              <a:latin typeface="Times New Roman" panose="02020603050405020304" pitchFamily="18" charset="0"/>
              <a:ea typeface="+mj-ea"/>
              <a:cs typeface="Times New Roman" panose="02020603050405020304" pitchFamily="18" charset="0"/>
            </a:endParaRPr>
          </a:p>
        </p:txBody>
      </p:sp>
      <p:sp>
        <p:nvSpPr>
          <p:cNvPr id="9" name="Прямоугольник 8"/>
          <p:cNvSpPr/>
          <p:nvPr/>
        </p:nvSpPr>
        <p:spPr>
          <a:xfrm>
            <a:off x="5729905" y="4918081"/>
            <a:ext cx="5447792" cy="830997"/>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Most problematic district: </a:t>
            </a:r>
            <a:r>
              <a:rPr lang="en-US" sz="2400" dirty="0" smtClean="0">
                <a:solidFill>
                  <a:schemeClr val="accent4">
                    <a:lumMod val="75000"/>
                  </a:schemeClr>
                </a:solidFill>
                <a:latin typeface="Swis721 BlkCn BT" panose="020B0806030502040204" pitchFamily="34" charset="0"/>
                <a:ea typeface="+mj-ea"/>
                <a:cs typeface="Times New Roman" panose="02020603050405020304" pitchFamily="18" charset="0"/>
              </a:rPr>
              <a:t>Bronx</a:t>
            </a:r>
            <a:endParaRPr lang="ru-RU" sz="2400" dirty="0" smtClean="0">
              <a:solidFill>
                <a:schemeClr val="accent4">
                  <a:lumMod val="75000"/>
                </a:schemeClr>
              </a:solidFill>
              <a:latin typeface="Swis721 BlkCn BT" panose="020B0806030502040204" pitchFamily="34" charset="0"/>
              <a:ea typeface="+mj-ea"/>
              <a:cs typeface="Times New Roman" panose="02020603050405020304" pitchFamily="18" charset="0"/>
            </a:endParaRPr>
          </a:p>
          <a:p>
            <a:r>
              <a:rPr lang="en-US" sz="2400" dirty="0">
                <a:latin typeface="Swis721 BlkCn BT" panose="020B0806030502040204" pitchFamily="34" charset="0"/>
                <a:ea typeface="+mj-ea"/>
                <a:cs typeface="Times New Roman" panose="02020603050405020304" pitchFamily="18" charset="0"/>
              </a:rPr>
              <a:t>The most common </a:t>
            </a:r>
            <a:r>
              <a:rPr lang="en-US" sz="2400" dirty="0" smtClean="0">
                <a:latin typeface="Swis721 BlkCn BT" panose="020B0806030502040204" pitchFamily="34" charset="0"/>
                <a:ea typeface="+mj-ea"/>
                <a:cs typeface="Times New Roman" panose="02020603050405020304" pitchFamily="18" charset="0"/>
              </a:rPr>
              <a:t>complaint: </a:t>
            </a:r>
            <a:r>
              <a:rPr lang="en-US" sz="2400" dirty="0">
                <a:solidFill>
                  <a:schemeClr val="accent4">
                    <a:lumMod val="75000"/>
                  </a:schemeClr>
                </a:solidFill>
                <a:latin typeface="Swis721 BlkCn BT" panose="020B0806030502040204" pitchFamily="34" charset="0"/>
                <a:ea typeface="+mj-ea"/>
                <a:cs typeface="Times New Roman" panose="02020603050405020304" pitchFamily="18" charset="0"/>
              </a:rPr>
              <a:t>Heating</a:t>
            </a:r>
            <a:endParaRPr lang="ru-RU" sz="2400" dirty="0">
              <a:solidFill>
                <a:schemeClr val="accent4">
                  <a:lumMod val="75000"/>
                </a:schemeClr>
              </a:solidFill>
              <a:latin typeface="Swis721 BlkCn BT" panose="020B0806030502040204" pitchFamily="34" charset="0"/>
              <a:ea typeface="+mj-ea"/>
              <a:cs typeface="Times New Roman" panose="02020603050405020304" pitchFamily="18" charset="0"/>
            </a:endParaRPr>
          </a:p>
        </p:txBody>
      </p:sp>
      <p:sp>
        <p:nvSpPr>
          <p:cNvPr id="8" name="Стрелка вправо 7"/>
          <p:cNvSpPr/>
          <p:nvPr/>
        </p:nvSpPr>
        <p:spPr>
          <a:xfrm rot="2084473">
            <a:off x="9241536" y="5944116"/>
            <a:ext cx="999744" cy="59740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4">
                  <a:lumMod val="75000"/>
                </a:schemeClr>
              </a:solidFill>
            </a:endParaRPr>
          </a:p>
        </p:txBody>
      </p:sp>
      <p:sp>
        <p:nvSpPr>
          <p:cNvPr id="11" name="Стрелка вправо 10"/>
          <p:cNvSpPr/>
          <p:nvPr/>
        </p:nvSpPr>
        <p:spPr>
          <a:xfrm rot="2084473">
            <a:off x="10677825" y="6819217"/>
            <a:ext cx="999744" cy="59740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4">
                  <a:lumMod val="75000"/>
                </a:schemeClr>
              </a:solidFill>
            </a:endParaRPr>
          </a:p>
        </p:txBody>
      </p:sp>
      <p:sp>
        <p:nvSpPr>
          <p:cNvPr id="12" name="Прямоугольник 11"/>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6</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1357091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2F43FE69-1178-4B91-8923-94E163E94E0A}" type="slidenum">
              <a:rPr lang="en-GB" altLang="ru-RU" smtClean="0"/>
              <a:pPr/>
              <a:t>7</a:t>
            </a:fld>
            <a:endParaRPr lang="en-GB" altLang="ru-RU"/>
          </a:p>
        </p:txBody>
      </p:sp>
      <p:pic>
        <p:nvPicPr>
          <p:cNvPr id="2050" name="Picture 2" descr="Singing in the steam, just singing in the s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997718" cy="9753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94" y="147638"/>
            <a:ext cx="7477125"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94" y="6229731"/>
            <a:ext cx="677227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7</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3570969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4322"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 name="Прямоугольник 4"/>
          <p:cNvSpPr/>
          <p:nvPr/>
        </p:nvSpPr>
        <p:spPr>
          <a:xfrm>
            <a:off x="380402" y="393708"/>
            <a:ext cx="11067886" cy="1421928"/>
          </a:xfrm>
          <a:prstGeom prst="rect">
            <a:avLst/>
          </a:prstGeom>
        </p:spPr>
        <p:txBody>
          <a:bodyPr wrap="square">
            <a:spAutoFit/>
          </a:bodyPr>
          <a:lstStyle/>
          <a:p>
            <a:pPr eaLnBrk="1" hangingPunct="1">
              <a:lnSpc>
                <a:spcPct val="90000"/>
              </a:lnSpc>
            </a:pP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Now we can display complaints from any </a:t>
            </a:r>
            <a:r>
              <a:rPr lang="en-US" sz="32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location_type</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 graphically using any filters we like (on this map we have only borough as a filter with complaints on a hitting since 2018</a:t>
            </a: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a:t>
            </a:r>
            <a:endPar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06" y="2918760"/>
            <a:ext cx="60864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26706" y="2350849"/>
            <a:ext cx="5825326" cy="461665"/>
          </a:xfrm>
          <a:prstGeom prst="rect">
            <a:avLst/>
          </a:prstGeom>
        </p:spPr>
        <p:txBody>
          <a:bodyPr wrap="square">
            <a:spAutoFit/>
          </a:bodyPr>
          <a:lstStyle/>
          <a:p>
            <a:r>
              <a:rPr lang="en-US" sz="2400" dirty="0" smtClean="0">
                <a:latin typeface="Swis721 BlkCn BT" panose="020B0806030502040204" pitchFamily="34" charset="0"/>
                <a:ea typeface="+mj-ea"/>
                <a:cs typeface="Times New Roman" panose="02020603050405020304" pitchFamily="18" charset="0"/>
              </a:rPr>
              <a:t>Locations types that we have:</a:t>
            </a:r>
            <a:endParaRPr lang="ru-RU" sz="2400" dirty="0">
              <a:latin typeface="Times New Roman" panose="02020603050405020304" pitchFamily="18" charset="0"/>
              <a:ea typeface="+mj-ea"/>
              <a:cs typeface="Times New Roman" panose="02020603050405020304"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63" y="3938245"/>
            <a:ext cx="12079443" cy="366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8</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903548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4322"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6" name="Прямоугольник 5"/>
          <p:cNvSpPr/>
          <p:nvPr/>
        </p:nvSpPr>
        <p:spPr>
          <a:xfrm>
            <a:off x="380402" y="393708"/>
            <a:ext cx="11067886" cy="1077218"/>
          </a:xfrm>
          <a:prstGeom prst="rect">
            <a:avLst/>
          </a:prstGeom>
        </p:spPr>
        <p:txBody>
          <a:bodyPr wrap="square">
            <a:spAutoFit/>
          </a:bodyPr>
          <a:lstStyle/>
          <a:p>
            <a:r>
              <a:rPr lang="en-US" sz="3200" b="1" dirty="0">
                <a:solidFill>
                  <a:schemeClr val="accent2">
                    <a:lumMod val="75000"/>
                  </a:schemeClr>
                </a:solidFill>
                <a:latin typeface="Arial Rounded MT Bold" panose="020F0704030504030204" pitchFamily="34" charset="0"/>
              </a:rPr>
              <a:t>What characteristics of a house affect the number of complaints about heating in the </a:t>
            </a:r>
            <a:r>
              <a:rPr lang="en-US" sz="3200" b="1" dirty="0" smtClean="0">
                <a:solidFill>
                  <a:schemeClr val="accent2">
                    <a:lumMod val="75000"/>
                  </a:schemeClr>
                </a:solidFill>
                <a:latin typeface="Arial Rounded MT Bold" panose="020F0704030504030204" pitchFamily="34" charset="0"/>
              </a:rPr>
              <a:t>Bronx</a:t>
            </a:r>
            <a:r>
              <a:rPr lang="ru-RU" sz="3200" b="1" dirty="0">
                <a:solidFill>
                  <a:schemeClr val="accent2">
                    <a:lumMod val="75000"/>
                  </a:schemeClr>
                </a:solidFill>
                <a:latin typeface="Arial Rounded MT Bold" panose="020F0704030504030204" pitchFamily="34" charset="0"/>
              </a:rPr>
              <a:t>:</a:t>
            </a:r>
          </a:p>
        </p:txBody>
      </p:sp>
      <p:sp>
        <p:nvSpPr>
          <p:cNvPr id="7" name="Прямоугольник 6"/>
          <p:cNvSpPr/>
          <p:nvPr/>
        </p:nvSpPr>
        <p:spPr>
          <a:xfrm>
            <a:off x="284321" y="329644"/>
            <a:ext cx="12505727" cy="770488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8" name="Прямоугольник 7"/>
          <p:cNvSpPr/>
          <p:nvPr/>
        </p:nvSpPr>
        <p:spPr>
          <a:xfrm>
            <a:off x="380401" y="393708"/>
            <a:ext cx="11067886" cy="1077218"/>
          </a:xfrm>
          <a:prstGeom prst="rect">
            <a:avLst/>
          </a:prstGeom>
        </p:spPr>
        <p:txBody>
          <a:bodyPr wrap="square">
            <a:spAutoFit/>
          </a:bodyPr>
          <a:lstStyle/>
          <a:p>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What characteristics of a house affect the number of complaints about heating in the Bronx</a:t>
            </a:r>
            <a:r>
              <a:rPr lang="ru-RU"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Rounded MT Bold" panose="020F0704030504030204" pitchFamily="34" charset="0"/>
                <a:ea typeface="+mj-ea"/>
                <a:cs typeface="+mj-cs"/>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17" y="3517886"/>
            <a:ext cx="12304336" cy="4302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1984542"/>
            <a:ext cx="47053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1774481" y="2282348"/>
            <a:ext cx="5825326" cy="461665"/>
          </a:xfrm>
          <a:prstGeom prst="rect">
            <a:avLst/>
          </a:prstGeom>
        </p:spPr>
        <p:txBody>
          <a:bodyPr wrap="square">
            <a:spAutoFit/>
          </a:bodyPr>
          <a:lstStyle/>
          <a:p>
            <a:r>
              <a:rPr lang="en-US" sz="2400" dirty="0" smtClean="0">
                <a:latin typeface="Swis721 BlkCn BT" panose="020B0806030502040204" pitchFamily="34" charset="0"/>
                <a:cs typeface="Times New Roman" panose="02020603050405020304" pitchFamily="18" charset="0"/>
              </a:rPr>
              <a:t>Pearson correlation coefficient</a:t>
            </a:r>
            <a:r>
              <a:rPr lang="en-US" sz="2400" dirty="0" smtClean="0">
                <a:latin typeface="Swis721 BlkCn BT" panose="020B0806030502040204" pitchFamily="34" charset="0"/>
                <a:ea typeface="+mj-ea"/>
                <a:cs typeface="Times New Roman" panose="02020603050405020304" pitchFamily="18" charset="0"/>
              </a:rPr>
              <a:t>:</a:t>
            </a:r>
            <a:endParaRPr lang="ru-RU" sz="2400" dirty="0">
              <a:latin typeface="Swis721 BlkCn BT" panose="020B0806030502040204" pitchFamily="34" charset="0"/>
              <a:ea typeface="+mj-ea"/>
              <a:cs typeface="Times New Roman" panose="02020603050405020304" pitchFamily="18" charset="0"/>
            </a:endParaRPr>
          </a:p>
        </p:txBody>
      </p:sp>
      <p:sp>
        <p:nvSpPr>
          <p:cNvPr id="9" name="Номер слайда 8"/>
          <p:cNvSpPr>
            <a:spLocks noGrp="1"/>
          </p:cNvSpPr>
          <p:nvPr>
            <p:ph type="sldNum" sz="quarter" idx="12"/>
          </p:nvPr>
        </p:nvSpPr>
        <p:spPr/>
        <p:txBody>
          <a:bodyPr/>
          <a:lstStyle/>
          <a:p>
            <a:fld id="{2F43FE69-1178-4B91-8923-94E163E94E0A}" type="slidenum">
              <a:rPr lang="en-GB" altLang="ru-RU" smtClean="0"/>
              <a:pPr/>
              <a:t>9</a:t>
            </a:fld>
            <a:endParaRPr lang="en-GB" altLang="ru-RU"/>
          </a:p>
        </p:txBody>
      </p:sp>
      <p:sp>
        <p:nvSpPr>
          <p:cNvPr id="10" name="Прямоугольник 9"/>
          <p:cNvSpPr/>
          <p:nvPr/>
        </p:nvSpPr>
        <p:spPr>
          <a:xfrm>
            <a:off x="12415733" y="8658429"/>
            <a:ext cx="535723"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9</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385194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00" id="{251AA8AD-EB25-4C3B-A97F-AB18756F45D6}" vid="{5E22FB49-A475-4E05-A8C5-004260F747C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793</TotalTime>
  <Words>798</Words>
  <Application>Microsoft Office PowerPoint</Application>
  <PresentationFormat>Произвольный</PresentationFormat>
  <Paragraphs>101</Paragraphs>
  <Slides>16</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16</vt:i4>
      </vt:variant>
    </vt:vector>
  </HeadingPairs>
  <TitlesOfParts>
    <vt:vector size="17" baseType="lpstr">
      <vt:lpstr>Тема Office</vt:lpstr>
      <vt:lpstr>Analysis of the most problematic non-emergency types of requests and building a prediction model using data from the 311 New York service. </vt:lpstr>
      <vt:lpstr>Презентация PowerPoint</vt:lpstr>
      <vt:lpstr>4 Steps to analyze requests of 311 services: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Deepak Malhotra</dc:creator>
  <cp:lastModifiedBy>RePack by Diakov</cp:lastModifiedBy>
  <cp:revision>54</cp:revision>
  <dcterms:created xsi:type="dcterms:W3CDTF">2017-05-08T08:31:17Z</dcterms:created>
  <dcterms:modified xsi:type="dcterms:W3CDTF">2021-09-30T18:21:19Z</dcterms:modified>
</cp:coreProperties>
</file>